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350" r:id="rId2"/>
    <p:sldId id="351" r:id="rId3"/>
    <p:sldId id="357" r:id="rId4"/>
    <p:sldId id="361" r:id="rId5"/>
    <p:sldId id="362" r:id="rId6"/>
    <p:sldId id="370" r:id="rId7"/>
    <p:sldId id="371" r:id="rId8"/>
    <p:sldId id="376" r:id="rId9"/>
    <p:sldId id="377" r:id="rId10"/>
    <p:sldId id="380" r:id="rId11"/>
    <p:sldId id="385" r:id="rId12"/>
    <p:sldId id="386" r:id="rId13"/>
    <p:sldId id="387" r:id="rId14"/>
    <p:sldId id="388" r:id="rId15"/>
  </p:sldIdLst>
  <p:sldSz cx="9144000" cy="6858000" type="screen4x3"/>
  <p:notesSz cx="6797675" cy="992822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B67414"/>
    <a:srgbClr val="FB635F"/>
    <a:srgbClr val="008000"/>
    <a:srgbClr val="FFA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83193" autoAdjust="0"/>
  </p:normalViewPr>
  <p:slideViewPr>
    <p:cSldViewPr>
      <p:cViewPr>
        <p:scale>
          <a:sx n="70" d="100"/>
          <a:sy n="70" d="100"/>
        </p:scale>
        <p:origin x="-197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800"/>
          </a:pPr>
          <a:endParaRPr lang="zh-TW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Browsing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dPt>
            <c:idx val="1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dPt>
          <c:dLbls>
            <c:dLbl>
              <c:idx val="0"/>
              <c:layout>
                <c:manualLayout>
                  <c:x val="0.1229668539915318"/>
                  <c:y val="-0.1534674808859621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1274065613080028"/>
                  <c:y val="0.3169802471442567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6.4143432365539627E-2"/>
                  <c:y val="9.7306107402207829E-3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dirty="0"/>
                      <a:t>Update browser settings and data to </a:t>
                    </a:r>
                    <a:r>
                      <a:rPr lang="en-US" altLang="en-US" dirty="0" smtClean="0"/>
                      <a:t>the database</a:t>
                    </a:r>
                    <a:r>
                      <a:rPr lang="en-US" altLang="en-US" dirty="0"/>
                      <a:t>
4.46%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37372217130195412"/>
                  <c:y val="-2.382500429245235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0%" sourceLinked="0"/>
            <c:txPr>
              <a:bodyPr/>
              <a:lstStyle/>
              <a:p>
                <a:pPr>
                  <a:defRPr sz="1000"/>
                </a:pPr>
                <a:endParaRPr lang="zh-TW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工作表1!$A$2:$A$5</c:f>
              <c:strCache>
                <c:ptCount val="4"/>
                <c:pt idx="0">
                  <c:v>Receive network data &amp; draw web view</c:v>
                </c:pt>
                <c:pt idx="1">
                  <c:v>Initial Android system resource and framework of view</c:v>
                </c:pt>
                <c:pt idx="2">
                  <c:v>Update browser settings and data to database</c:v>
                </c:pt>
                <c:pt idx="3">
                  <c:v>Other functions (More than 220)</c:v>
                </c:pt>
              </c:strCache>
            </c:strRef>
          </c:cat>
          <c:val>
            <c:numRef>
              <c:f>工作表1!$B$2:$B$5</c:f>
              <c:numCache>
                <c:formatCode>0.00%</c:formatCode>
                <c:ptCount val="4"/>
                <c:pt idx="0">
                  <c:v>0.82969999999999999</c:v>
                </c:pt>
                <c:pt idx="1">
                  <c:v>5.0200000000000002E-2</c:v>
                </c:pt>
                <c:pt idx="2">
                  <c:v>4.4600000000000001E-2</c:v>
                </c:pt>
                <c:pt idx="3">
                  <c:v>7.5499999999999998E-2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77A118-A96D-4F9E-8E62-61FAD762A0FB}" type="datetimeFigureOut">
              <a:rPr lang="zh-TW" altLang="en-US" smtClean="0"/>
              <a:pPr/>
              <a:t>2011/6/28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1A53D4-5F2D-44CA-875F-21CC4A676DF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6468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59FF7-7945-4958-AF52-B6960EC03138}" type="datetimeFigureOut">
              <a:rPr lang="zh-TW" altLang="en-US" smtClean="0"/>
              <a:pPr/>
              <a:t>2011/6/28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0911E-E845-4ABD-BE16-AC3BC7C352D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68080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1390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矩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矩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矩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矩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圓角矩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圓角矩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矩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03ABEEF-BC4E-4F63-8FEA-6A93099642B2}" type="datetime1">
              <a:rPr lang="zh-TW" altLang="en-US" smtClean="0"/>
              <a:pPr/>
              <a:t>2011/6/28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91873-1E5C-482B-A5B3-F90921B50179}" type="datetime1">
              <a:rPr lang="zh-TW" altLang="en-US" smtClean="0"/>
              <a:pPr/>
              <a:t>2011/6/28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2D8F8-C7F6-4BE8-84FB-C9FAAE6014DA}" type="datetime1">
              <a:rPr lang="zh-TW" altLang="en-US" smtClean="0"/>
              <a:pPr/>
              <a:t>2011/6/28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3E1E6-8A4C-47B1-ABA7-6F1B30185948}" type="datetime1">
              <a:rPr lang="zh-TW" altLang="en-US" smtClean="0"/>
              <a:pPr/>
              <a:t>2011/6/28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49062-C2FC-484A-9F2F-3ACE3BD060C5}" type="datetime1">
              <a:rPr lang="zh-TW" altLang="en-US" smtClean="0"/>
              <a:pPr/>
              <a:t>2011/6/28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D668F-A176-4DD6-B089-F4D3C606A02F}" type="datetime1">
              <a:rPr lang="zh-TW" altLang="en-US" smtClean="0"/>
              <a:pPr/>
              <a:t>2011/6/28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6" name="日期版面配置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065A87-EC7C-44BF-8671-7A987A351A47}" type="datetime1">
              <a:rPr lang="zh-TW" altLang="en-US" smtClean="0"/>
              <a:pPr/>
              <a:t>2011/6/28</a:t>
            </a:fld>
            <a:endParaRPr lang="zh-TW" altLang="en-US"/>
          </a:p>
        </p:txBody>
      </p:sp>
      <p:sp>
        <p:nvSpPr>
          <p:cNvPr id="27" name="投影片編號版面配置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8" name="頁尾版面配置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E6ABAD2-B07C-43EA-941A-BF22DE49E055}" type="datetime1">
              <a:rPr lang="zh-TW" altLang="en-US" smtClean="0"/>
              <a:pPr/>
              <a:t>2011/6/28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A8CE-81C8-4CD0-9371-453EB1CE23A3}" type="datetime1">
              <a:rPr lang="zh-TW" altLang="en-US" smtClean="0"/>
              <a:pPr/>
              <a:t>2011/6/28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CD00-35B2-45CC-B25A-EF5604568E56}" type="datetime1">
              <a:rPr lang="zh-TW" altLang="en-US" smtClean="0"/>
              <a:pPr/>
              <a:t>2011/6/28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0DD0F-E2BF-4CD9-AC35-3EA66C0B6479}" type="datetime1">
              <a:rPr lang="zh-TW" altLang="en-US" smtClean="0"/>
              <a:pPr/>
              <a:t>2011/6/28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矩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矩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矩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圓角矩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圓角矩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矩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矩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矩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矩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矩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49A2054-6BAB-4DB9-B84A-DE59C6D8D176}" type="datetime1">
              <a:rPr lang="zh-TW" altLang="en-US" smtClean="0"/>
              <a:pPr/>
              <a:t>2011/6/28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肘形接點 9"/>
          <p:cNvCxnSpPr>
            <a:stCxn id="8" idx="0"/>
            <a:endCxn id="19" idx="3"/>
          </p:cNvCxnSpPr>
          <p:nvPr/>
        </p:nvCxnSpPr>
        <p:spPr>
          <a:xfrm rot="16200000" flipV="1">
            <a:off x="3455685" y="3410807"/>
            <a:ext cx="1206516" cy="99011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流程圖: 程序 20"/>
          <p:cNvSpPr/>
          <p:nvPr/>
        </p:nvSpPr>
        <p:spPr>
          <a:xfrm>
            <a:off x="5652121" y="5661248"/>
            <a:ext cx="1224136" cy="297906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0" name="流程圖: 程序 19"/>
          <p:cNvSpPr/>
          <p:nvPr/>
        </p:nvSpPr>
        <p:spPr>
          <a:xfrm>
            <a:off x="3941930" y="5090120"/>
            <a:ext cx="1224136" cy="297906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流程圖: 程序 21"/>
          <p:cNvSpPr/>
          <p:nvPr/>
        </p:nvSpPr>
        <p:spPr>
          <a:xfrm>
            <a:off x="5652120" y="3680734"/>
            <a:ext cx="1224136" cy="297906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流程圖: 程序 18"/>
          <p:cNvSpPr/>
          <p:nvPr/>
        </p:nvSpPr>
        <p:spPr>
          <a:xfrm>
            <a:off x="2339752" y="3153651"/>
            <a:ext cx="1224136" cy="297906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流程圖: 程序 17"/>
          <p:cNvSpPr/>
          <p:nvPr/>
        </p:nvSpPr>
        <p:spPr>
          <a:xfrm>
            <a:off x="2339752" y="2564904"/>
            <a:ext cx="1224136" cy="297906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流程圖: 程序 16"/>
          <p:cNvSpPr/>
          <p:nvPr/>
        </p:nvSpPr>
        <p:spPr>
          <a:xfrm>
            <a:off x="2339752" y="1988840"/>
            <a:ext cx="1224136" cy="297906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34" name="肘形接點 33"/>
          <p:cNvCxnSpPr/>
          <p:nvPr/>
        </p:nvCxnSpPr>
        <p:spPr>
          <a:xfrm flipV="1">
            <a:off x="5148064" y="4000127"/>
            <a:ext cx="1116124" cy="123400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/>
              <a:t>Activity Lifecycle</a:t>
            </a:r>
            <a:endParaRPr lang="zh-TW" altLang="en-US" sz="3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1</a:t>
            </a:fld>
            <a:endParaRPr lang="zh-TW" altLang="en-US"/>
          </a:p>
        </p:txBody>
      </p:sp>
      <p:sp>
        <p:nvSpPr>
          <p:cNvPr id="5" name="流程圖: 替代處理程序 4"/>
          <p:cNvSpPr/>
          <p:nvPr/>
        </p:nvSpPr>
        <p:spPr>
          <a:xfrm>
            <a:off x="2267744" y="1412776"/>
            <a:ext cx="1368152" cy="307777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2267744" y="1412776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 smtClean="0"/>
              <a:t>Activity starts</a:t>
            </a:r>
            <a:endParaRPr lang="zh-TW" altLang="en-US" sz="1400" dirty="0"/>
          </a:p>
        </p:txBody>
      </p:sp>
      <p:sp>
        <p:nvSpPr>
          <p:cNvPr id="8" name="流程圖: 程序 7"/>
          <p:cNvSpPr/>
          <p:nvPr/>
        </p:nvSpPr>
        <p:spPr>
          <a:xfrm>
            <a:off x="3941930" y="4509120"/>
            <a:ext cx="1224136" cy="297906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2447764" y="1988840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 smtClean="0"/>
              <a:t>onCreate</a:t>
            </a:r>
            <a:r>
              <a:rPr lang="en-US" altLang="zh-TW" sz="1400" dirty="0" smtClean="0"/>
              <a:t>()</a:t>
            </a:r>
            <a:endParaRPr lang="zh-TW" altLang="en-US" sz="1400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2519772" y="2566204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 smtClean="0"/>
              <a:t>onStart</a:t>
            </a:r>
            <a:r>
              <a:rPr lang="en-US" altLang="zh-TW" sz="1400" dirty="0" smtClean="0"/>
              <a:t>()</a:t>
            </a:r>
            <a:endParaRPr lang="zh-TW" altLang="en-US" sz="1400" dirty="0"/>
          </a:p>
        </p:txBody>
      </p:sp>
      <p:sp>
        <p:nvSpPr>
          <p:cNvPr id="12" name="文字方塊 11"/>
          <p:cNvSpPr txBox="1"/>
          <p:nvPr/>
        </p:nvSpPr>
        <p:spPr>
          <a:xfrm>
            <a:off x="2339752" y="3140968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 smtClean="0"/>
              <a:t>onResume</a:t>
            </a:r>
            <a:r>
              <a:rPr lang="en-US" altLang="zh-TW" sz="1400" dirty="0" smtClean="0"/>
              <a:t>()</a:t>
            </a:r>
            <a:endParaRPr lang="zh-TW" altLang="en-US" sz="1400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4067943" y="4509121"/>
            <a:ext cx="1035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 smtClean="0"/>
              <a:t>onPause</a:t>
            </a:r>
            <a:r>
              <a:rPr lang="en-US" altLang="zh-TW" sz="1400" dirty="0" smtClean="0"/>
              <a:t>()</a:t>
            </a:r>
            <a:endParaRPr lang="zh-TW" altLang="en-US" sz="1400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4144143" y="5085184"/>
            <a:ext cx="9589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 smtClean="0"/>
              <a:t>onStop</a:t>
            </a:r>
            <a:r>
              <a:rPr lang="en-US" altLang="zh-TW" sz="1400" dirty="0" smtClean="0"/>
              <a:t>()</a:t>
            </a:r>
            <a:endParaRPr lang="zh-TW" altLang="en-US" sz="1400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5708846" y="5672865"/>
            <a:ext cx="1167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 smtClean="0"/>
              <a:t>onDestroy</a:t>
            </a:r>
            <a:r>
              <a:rPr lang="en-US" altLang="zh-TW" sz="1400" dirty="0" smtClean="0"/>
              <a:t>()</a:t>
            </a:r>
            <a:endParaRPr lang="zh-TW" altLang="en-US" sz="1400" dirty="0"/>
          </a:p>
        </p:txBody>
      </p:sp>
      <p:sp>
        <p:nvSpPr>
          <p:cNvPr id="16" name="文字方塊 15"/>
          <p:cNvSpPr txBox="1"/>
          <p:nvPr/>
        </p:nvSpPr>
        <p:spPr>
          <a:xfrm>
            <a:off x="5708371" y="3692350"/>
            <a:ext cx="1111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 smtClean="0"/>
              <a:t>onRestart</a:t>
            </a:r>
            <a:r>
              <a:rPr lang="en-US" altLang="zh-TW" sz="1400" dirty="0" smtClean="0"/>
              <a:t>()</a:t>
            </a:r>
            <a:endParaRPr lang="zh-TW" altLang="en-US" sz="1400" dirty="0"/>
          </a:p>
        </p:txBody>
      </p:sp>
      <p:sp>
        <p:nvSpPr>
          <p:cNvPr id="23" name="流程圖: 替代處理程序 22"/>
          <p:cNvSpPr/>
          <p:nvPr/>
        </p:nvSpPr>
        <p:spPr>
          <a:xfrm>
            <a:off x="2267744" y="3717032"/>
            <a:ext cx="1368152" cy="576064"/>
          </a:xfrm>
          <a:prstGeom prst="flowChartAlternateProcess">
            <a:avLst/>
          </a:prstGeom>
          <a:solidFill>
            <a:srgbClr val="FF33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文字方塊 23"/>
          <p:cNvSpPr txBox="1"/>
          <p:nvPr/>
        </p:nvSpPr>
        <p:spPr>
          <a:xfrm>
            <a:off x="2339752" y="375332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 smtClean="0"/>
              <a:t>Activity is running</a:t>
            </a:r>
            <a:endParaRPr lang="zh-TW" altLang="en-US" sz="1400" dirty="0"/>
          </a:p>
        </p:txBody>
      </p:sp>
      <p:cxnSp>
        <p:nvCxnSpPr>
          <p:cNvPr id="26" name="直線單箭頭接點 25"/>
          <p:cNvCxnSpPr/>
          <p:nvPr/>
        </p:nvCxnSpPr>
        <p:spPr>
          <a:xfrm>
            <a:off x="2915816" y="170080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線單箭頭接點 26"/>
          <p:cNvCxnSpPr/>
          <p:nvPr/>
        </p:nvCxnSpPr>
        <p:spPr>
          <a:xfrm>
            <a:off x="2915816" y="227687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線單箭頭接點 27"/>
          <p:cNvCxnSpPr/>
          <p:nvPr/>
        </p:nvCxnSpPr>
        <p:spPr>
          <a:xfrm>
            <a:off x="2915816" y="285293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線單箭頭接點 28"/>
          <p:cNvCxnSpPr/>
          <p:nvPr/>
        </p:nvCxnSpPr>
        <p:spPr>
          <a:xfrm>
            <a:off x="2915816" y="3429000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線單箭頭接點 30"/>
          <p:cNvCxnSpPr/>
          <p:nvPr/>
        </p:nvCxnSpPr>
        <p:spPr>
          <a:xfrm>
            <a:off x="4517994" y="479715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肘形接點 35"/>
          <p:cNvCxnSpPr>
            <a:stCxn id="16" idx="0"/>
            <a:endCxn id="18" idx="3"/>
          </p:cNvCxnSpPr>
          <p:nvPr/>
        </p:nvCxnSpPr>
        <p:spPr>
          <a:xfrm rot="16200000" flipV="1">
            <a:off x="4424792" y="1852954"/>
            <a:ext cx="978493" cy="27003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流程圖: 替代處理程序 41"/>
          <p:cNvSpPr/>
          <p:nvPr/>
        </p:nvSpPr>
        <p:spPr>
          <a:xfrm>
            <a:off x="5580112" y="6225366"/>
            <a:ext cx="1368152" cy="488618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3" name="文字方塊 42"/>
          <p:cNvSpPr txBox="1"/>
          <p:nvPr/>
        </p:nvSpPr>
        <p:spPr>
          <a:xfrm>
            <a:off x="5652120" y="6225366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 smtClean="0"/>
              <a:t>Activity is </a:t>
            </a:r>
            <a:r>
              <a:rPr lang="en-US" altLang="zh-TW" sz="1400" dirty="0" err="1" smtClean="0"/>
              <a:t>sutdown</a:t>
            </a:r>
            <a:endParaRPr lang="zh-TW" altLang="en-US" sz="1400" dirty="0"/>
          </a:p>
        </p:txBody>
      </p:sp>
      <p:cxnSp>
        <p:nvCxnSpPr>
          <p:cNvPr id="44" name="直線單箭頭接點 43"/>
          <p:cNvCxnSpPr/>
          <p:nvPr/>
        </p:nvCxnSpPr>
        <p:spPr>
          <a:xfrm>
            <a:off x="6228185" y="5949280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流程圖: 替代處理程序 44"/>
          <p:cNvSpPr/>
          <p:nvPr/>
        </p:nvSpPr>
        <p:spPr>
          <a:xfrm>
            <a:off x="5580112" y="4360167"/>
            <a:ext cx="1368152" cy="710210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6" name="文字方塊 45"/>
          <p:cNvSpPr txBox="1"/>
          <p:nvPr/>
        </p:nvSpPr>
        <p:spPr>
          <a:xfrm>
            <a:off x="5652120" y="4341583"/>
            <a:ext cx="12241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 smtClean="0"/>
              <a:t>The activity come to the foreground</a:t>
            </a:r>
            <a:endParaRPr lang="zh-TW" altLang="en-US" sz="1400" dirty="0"/>
          </a:p>
        </p:txBody>
      </p:sp>
      <p:cxnSp>
        <p:nvCxnSpPr>
          <p:cNvPr id="51" name="肘形接點 50"/>
          <p:cNvCxnSpPr>
            <a:stCxn id="23" idx="2"/>
            <a:endCxn id="8" idx="1"/>
          </p:cNvCxnSpPr>
          <p:nvPr/>
        </p:nvCxnSpPr>
        <p:spPr>
          <a:xfrm rot="16200000" flipH="1">
            <a:off x="3264387" y="3980529"/>
            <a:ext cx="364977" cy="99011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流程圖: 替代處理程序 47"/>
          <p:cNvSpPr/>
          <p:nvPr/>
        </p:nvSpPr>
        <p:spPr>
          <a:xfrm>
            <a:off x="2267744" y="4427242"/>
            <a:ext cx="1368152" cy="710210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9" name="文字方塊 48"/>
          <p:cNvSpPr txBox="1"/>
          <p:nvPr/>
        </p:nvSpPr>
        <p:spPr>
          <a:xfrm>
            <a:off x="2339752" y="4408658"/>
            <a:ext cx="12241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 smtClean="0"/>
              <a:t>The activity not at the foreground</a:t>
            </a:r>
            <a:endParaRPr lang="zh-TW" altLang="en-US" sz="1400" dirty="0"/>
          </a:p>
        </p:txBody>
      </p:sp>
      <p:cxnSp>
        <p:nvCxnSpPr>
          <p:cNvPr id="55" name="肘形接點 54"/>
          <p:cNvCxnSpPr>
            <a:stCxn id="14" idx="2"/>
            <a:endCxn id="21" idx="1"/>
          </p:cNvCxnSpPr>
          <p:nvPr/>
        </p:nvCxnSpPr>
        <p:spPr>
          <a:xfrm rot="16200000" flipH="1">
            <a:off x="4929241" y="5087321"/>
            <a:ext cx="417240" cy="102852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流程圖: 替代處理程序 55"/>
          <p:cNvSpPr/>
          <p:nvPr/>
        </p:nvSpPr>
        <p:spPr>
          <a:xfrm>
            <a:off x="3923928" y="5660087"/>
            <a:ext cx="1368152" cy="289193"/>
          </a:xfrm>
          <a:prstGeom prst="flowChartAlternateProcess">
            <a:avLst/>
          </a:prstGeom>
          <a:solidFill>
            <a:srgbClr val="FF33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7" name="文字方塊 56"/>
          <p:cNvSpPr txBox="1"/>
          <p:nvPr/>
        </p:nvSpPr>
        <p:spPr>
          <a:xfrm>
            <a:off x="3995936" y="5641503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 smtClean="0"/>
              <a:t>Close activity</a:t>
            </a:r>
            <a:endParaRPr lang="zh-TW" altLang="en-US" sz="1400" dirty="0"/>
          </a:p>
        </p:txBody>
      </p:sp>
      <p:sp>
        <p:nvSpPr>
          <p:cNvPr id="53" name="流程圖: 替代處理程序 52"/>
          <p:cNvSpPr/>
          <p:nvPr/>
        </p:nvSpPr>
        <p:spPr>
          <a:xfrm>
            <a:off x="3869922" y="3474582"/>
            <a:ext cx="1368152" cy="710210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4" name="文字方塊 53"/>
          <p:cNvSpPr txBox="1"/>
          <p:nvPr/>
        </p:nvSpPr>
        <p:spPr>
          <a:xfrm>
            <a:off x="3941930" y="3455998"/>
            <a:ext cx="12241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 smtClean="0"/>
              <a:t>The activity come to the foreground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95100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10</a:t>
            </a:fld>
            <a:endParaRPr lang="zh-TW" altLang="en-US"/>
          </a:p>
        </p:txBody>
      </p:sp>
      <p:graphicFrame>
        <p:nvGraphicFramePr>
          <p:cNvPr id="5" name="圖表 4"/>
          <p:cNvGraphicFramePr/>
          <p:nvPr>
            <p:extLst>
              <p:ext uri="{D42A27DB-BD31-4B8C-83A1-F6EECF244321}">
                <p14:modId xmlns:p14="http://schemas.microsoft.com/office/powerpoint/2010/main" val="3812168459"/>
              </p:ext>
            </p:extLst>
          </p:nvPr>
        </p:nvGraphicFramePr>
        <p:xfrm>
          <a:off x="1691680" y="1844824"/>
          <a:ext cx="518457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字方塊 5"/>
          <p:cNvSpPr txBox="1"/>
          <p:nvPr/>
        </p:nvSpPr>
        <p:spPr>
          <a:xfrm>
            <a:off x="2771800" y="291565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A</a:t>
            </a:r>
            <a:endParaRPr lang="zh-TW" altLang="en-US" dirty="0"/>
          </a:p>
        </p:txBody>
      </p:sp>
      <p:sp>
        <p:nvSpPr>
          <p:cNvPr id="7" name="文字方塊 6"/>
          <p:cNvSpPr txBox="1"/>
          <p:nvPr/>
        </p:nvSpPr>
        <p:spPr>
          <a:xfrm>
            <a:off x="3275856" y="23488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B</a:t>
            </a:r>
            <a:endParaRPr lang="zh-TW" altLang="en-US" dirty="0"/>
          </a:p>
        </p:txBody>
      </p:sp>
      <p:sp>
        <p:nvSpPr>
          <p:cNvPr id="8" name="文字方塊 7"/>
          <p:cNvSpPr txBox="1"/>
          <p:nvPr/>
        </p:nvSpPr>
        <p:spPr>
          <a:xfrm>
            <a:off x="3305885" y="3573016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C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53830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11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755576" y="847836"/>
            <a:ext cx="169218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>
                <a:solidFill>
                  <a:prstClr val="black"/>
                </a:solidFill>
              </a:rPr>
              <a:t>BrowserProvider.onCreate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1043607" y="1177679"/>
            <a:ext cx="2880321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>
                <a:solidFill>
                  <a:prstClr val="black"/>
                </a:solidFill>
              </a:rPr>
              <a:t>BrowserProvider.updateShowWebSuggestions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755576" y="1567916"/>
            <a:ext cx="1259092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>
                <a:solidFill>
                  <a:prstClr val="black"/>
                </a:solidFill>
              </a:rPr>
              <a:t>Browser.onCreate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1043607" y="1897759"/>
            <a:ext cx="223015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>
                <a:solidFill>
                  <a:prstClr val="black"/>
                </a:solidFill>
              </a:rPr>
              <a:t>CookieSyncManager.createInstance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755576" y="2215988"/>
            <a:ext cx="273630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solidFill>
                  <a:prstClr val="black"/>
                </a:solidFill>
              </a:rPr>
              <a:t>Set heap, clean expired cookies and load class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755576" y="2656192"/>
            <a:ext cx="169218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>
                <a:solidFill>
                  <a:prstClr val="black"/>
                </a:solidFill>
              </a:rPr>
              <a:t>BrowserActivity.onCreate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1043608" y="3008076"/>
            <a:ext cx="201622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>
                <a:solidFill>
                  <a:prstClr val="black"/>
                </a:solidFill>
              </a:rPr>
              <a:t>TabControl.createNewWebView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1043608" y="3337919"/>
            <a:ext cx="1548172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>
                <a:solidFill>
                  <a:prstClr val="black"/>
                </a:solidFill>
              </a:rPr>
              <a:t>BrowserSettings.update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755576" y="3656148"/>
            <a:ext cx="1728191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>
                <a:solidFill>
                  <a:prstClr val="black"/>
                </a:solidFill>
              </a:rPr>
              <a:t>BrowserActivity.onResume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4499992" y="1291059"/>
            <a:ext cx="309634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solidFill>
                  <a:prstClr val="black"/>
                </a:solidFill>
              </a:rPr>
              <a:t>Receive network data, and draw the web view (</a:t>
            </a:r>
            <a:r>
              <a:rPr lang="en-US" altLang="zh-TW" sz="1000" dirty="0" err="1" smtClean="0">
                <a:solidFill>
                  <a:prstClr val="black"/>
                </a:solidFill>
              </a:rPr>
              <a:t>skia</a:t>
            </a:r>
            <a:r>
              <a:rPr lang="en-US" altLang="zh-TW" sz="1000" dirty="0" smtClean="0">
                <a:solidFill>
                  <a:prstClr val="black"/>
                </a:solidFill>
              </a:rPr>
              <a:t>)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4788024" y="1630194"/>
            <a:ext cx="1584176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>
                <a:solidFill>
                  <a:prstClr val="black"/>
                </a:solidFill>
              </a:rPr>
              <a:t>BrowserProvider.update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4800488" y="1971799"/>
            <a:ext cx="1823740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>
                <a:solidFill>
                  <a:prstClr val="black"/>
                </a:solidFill>
              </a:rPr>
              <a:t>android.app.Activity.setTitle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4800488" y="2329369"/>
            <a:ext cx="1571712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>
                <a:solidFill>
                  <a:prstClr val="black"/>
                </a:solidFill>
              </a:rPr>
              <a:t>BrowserProvider.update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4499992" y="2681782"/>
            <a:ext cx="106211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solidFill>
                  <a:prstClr val="black"/>
                </a:solidFill>
              </a:rPr>
              <a:t>Press back key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4499992" y="3582888"/>
            <a:ext cx="1638182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>
                <a:solidFill>
                  <a:prstClr val="black"/>
                </a:solidFill>
              </a:rPr>
              <a:t>BrowserActivity.onPause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4499992" y="3151218"/>
            <a:ext cx="2448272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>
                <a:solidFill>
                  <a:prstClr val="black"/>
                </a:solidFill>
              </a:rPr>
              <a:t>Andriod.webkit.WebView.savePicture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grpSp>
        <p:nvGrpSpPr>
          <p:cNvPr id="21" name="群組 20"/>
          <p:cNvGrpSpPr/>
          <p:nvPr/>
        </p:nvGrpSpPr>
        <p:grpSpPr>
          <a:xfrm>
            <a:off x="899592" y="1094057"/>
            <a:ext cx="156480" cy="246221"/>
            <a:chOff x="5580112" y="1022539"/>
            <a:chExt cx="156480" cy="246221"/>
          </a:xfrm>
        </p:grpSpPr>
        <p:cxnSp>
          <p:nvCxnSpPr>
            <p:cNvPr id="22" name="直線接點 21"/>
            <p:cNvCxnSpPr/>
            <p:nvPr/>
          </p:nvCxnSpPr>
          <p:spPr>
            <a:xfrm>
              <a:off x="5580112" y="1022539"/>
              <a:ext cx="0" cy="2462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接點 22"/>
            <p:cNvCxnSpPr/>
            <p:nvPr/>
          </p:nvCxnSpPr>
          <p:spPr>
            <a:xfrm>
              <a:off x="5580112" y="1268760"/>
              <a:ext cx="1564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4" name="直線單箭頭接點 23"/>
          <p:cNvCxnSpPr/>
          <p:nvPr/>
        </p:nvCxnSpPr>
        <p:spPr>
          <a:xfrm>
            <a:off x="899592" y="1351892"/>
            <a:ext cx="0" cy="206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線單箭頭接點 24"/>
          <p:cNvCxnSpPr/>
          <p:nvPr/>
        </p:nvCxnSpPr>
        <p:spPr>
          <a:xfrm>
            <a:off x="899592" y="1999964"/>
            <a:ext cx="0" cy="206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6" name="群組 25"/>
          <p:cNvGrpSpPr/>
          <p:nvPr/>
        </p:nvGrpSpPr>
        <p:grpSpPr>
          <a:xfrm>
            <a:off x="899592" y="1783940"/>
            <a:ext cx="156480" cy="246221"/>
            <a:chOff x="5580112" y="1022539"/>
            <a:chExt cx="156480" cy="246221"/>
          </a:xfrm>
        </p:grpSpPr>
        <p:cxnSp>
          <p:nvCxnSpPr>
            <p:cNvPr id="27" name="直線接點 26"/>
            <p:cNvCxnSpPr/>
            <p:nvPr/>
          </p:nvCxnSpPr>
          <p:spPr>
            <a:xfrm>
              <a:off x="5580112" y="1022539"/>
              <a:ext cx="0" cy="2462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直線接點 27"/>
            <p:cNvCxnSpPr/>
            <p:nvPr/>
          </p:nvCxnSpPr>
          <p:spPr>
            <a:xfrm>
              <a:off x="5580112" y="1268760"/>
              <a:ext cx="1564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9" name="群組 28"/>
          <p:cNvGrpSpPr/>
          <p:nvPr/>
        </p:nvGrpSpPr>
        <p:grpSpPr>
          <a:xfrm>
            <a:off x="897823" y="2905871"/>
            <a:ext cx="156480" cy="246221"/>
            <a:chOff x="5580112" y="1022539"/>
            <a:chExt cx="156480" cy="246221"/>
          </a:xfrm>
        </p:grpSpPr>
        <p:cxnSp>
          <p:nvCxnSpPr>
            <p:cNvPr id="30" name="直線接點 29"/>
            <p:cNvCxnSpPr/>
            <p:nvPr/>
          </p:nvCxnSpPr>
          <p:spPr>
            <a:xfrm>
              <a:off x="5580112" y="1022539"/>
              <a:ext cx="0" cy="2462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直線接點 30"/>
            <p:cNvCxnSpPr/>
            <p:nvPr/>
          </p:nvCxnSpPr>
          <p:spPr>
            <a:xfrm>
              <a:off x="5580112" y="1268760"/>
              <a:ext cx="1564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2" name="群組 31"/>
          <p:cNvGrpSpPr/>
          <p:nvPr/>
        </p:nvGrpSpPr>
        <p:grpSpPr>
          <a:xfrm>
            <a:off x="899592" y="3152092"/>
            <a:ext cx="159325" cy="318229"/>
            <a:chOff x="5577267" y="950531"/>
            <a:chExt cx="159325" cy="318229"/>
          </a:xfrm>
        </p:grpSpPr>
        <p:cxnSp>
          <p:nvCxnSpPr>
            <p:cNvPr id="33" name="直線接點 32"/>
            <p:cNvCxnSpPr/>
            <p:nvPr/>
          </p:nvCxnSpPr>
          <p:spPr>
            <a:xfrm>
              <a:off x="5577267" y="950531"/>
              <a:ext cx="2845" cy="3182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直線接點 33"/>
            <p:cNvCxnSpPr/>
            <p:nvPr/>
          </p:nvCxnSpPr>
          <p:spPr>
            <a:xfrm>
              <a:off x="5580112" y="1268760"/>
              <a:ext cx="1564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5" name="直線單箭頭接點 34"/>
          <p:cNvCxnSpPr/>
          <p:nvPr/>
        </p:nvCxnSpPr>
        <p:spPr>
          <a:xfrm>
            <a:off x="899592" y="2449459"/>
            <a:ext cx="0" cy="206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直線單箭頭接點 35"/>
          <p:cNvCxnSpPr/>
          <p:nvPr/>
        </p:nvCxnSpPr>
        <p:spPr>
          <a:xfrm>
            <a:off x="899592" y="3440124"/>
            <a:ext cx="0" cy="206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直線單箭頭接點 36"/>
          <p:cNvCxnSpPr/>
          <p:nvPr/>
        </p:nvCxnSpPr>
        <p:spPr>
          <a:xfrm>
            <a:off x="902437" y="3923235"/>
            <a:ext cx="0" cy="206733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流程圖: 接點 37"/>
          <p:cNvSpPr/>
          <p:nvPr/>
        </p:nvSpPr>
        <p:spPr>
          <a:xfrm>
            <a:off x="611560" y="557249"/>
            <a:ext cx="504056" cy="219120"/>
          </a:xfrm>
          <a:prstGeom prst="flowChartConnector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000">
              <a:solidFill>
                <a:prstClr val="white"/>
              </a:solidFill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611560" y="557249"/>
            <a:ext cx="504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solidFill>
                  <a:prstClr val="black"/>
                </a:solidFill>
              </a:rPr>
              <a:t>Start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grpSp>
        <p:nvGrpSpPr>
          <p:cNvPr id="40" name="群組 39"/>
          <p:cNvGrpSpPr/>
          <p:nvPr/>
        </p:nvGrpSpPr>
        <p:grpSpPr>
          <a:xfrm>
            <a:off x="4631544" y="1537281"/>
            <a:ext cx="156480" cy="246221"/>
            <a:chOff x="5580112" y="1022539"/>
            <a:chExt cx="156480" cy="246221"/>
          </a:xfrm>
        </p:grpSpPr>
        <p:cxnSp>
          <p:nvCxnSpPr>
            <p:cNvPr id="41" name="直線接點 40"/>
            <p:cNvCxnSpPr/>
            <p:nvPr/>
          </p:nvCxnSpPr>
          <p:spPr>
            <a:xfrm>
              <a:off x="5580112" y="1022539"/>
              <a:ext cx="0" cy="2462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直線接點 41"/>
            <p:cNvCxnSpPr/>
            <p:nvPr/>
          </p:nvCxnSpPr>
          <p:spPr>
            <a:xfrm>
              <a:off x="5580112" y="1268760"/>
              <a:ext cx="1564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3" name="群組 42"/>
          <p:cNvGrpSpPr/>
          <p:nvPr/>
        </p:nvGrpSpPr>
        <p:grpSpPr>
          <a:xfrm>
            <a:off x="4630468" y="1783502"/>
            <a:ext cx="159325" cy="318229"/>
            <a:chOff x="5577267" y="950531"/>
            <a:chExt cx="159325" cy="318229"/>
          </a:xfrm>
        </p:grpSpPr>
        <p:cxnSp>
          <p:nvCxnSpPr>
            <p:cNvPr id="44" name="直線接點 43"/>
            <p:cNvCxnSpPr/>
            <p:nvPr/>
          </p:nvCxnSpPr>
          <p:spPr>
            <a:xfrm>
              <a:off x="5577267" y="950531"/>
              <a:ext cx="2845" cy="3182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直線接點 44"/>
            <p:cNvCxnSpPr/>
            <p:nvPr/>
          </p:nvCxnSpPr>
          <p:spPr>
            <a:xfrm>
              <a:off x="5580112" y="1268760"/>
              <a:ext cx="1564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群組 45"/>
          <p:cNvGrpSpPr/>
          <p:nvPr/>
        </p:nvGrpSpPr>
        <p:grpSpPr>
          <a:xfrm>
            <a:off x="4628699" y="2113345"/>
            <a:ext cx="159325" cy="318229"/>
            <a:chOff x="5577267" y="950531"/>
            <a:chExt cx="159325" cy="318229"/>
          </a:xfrm>
        </p:grpSpPr>
        <p:cxnSp>
          <p:nvCxnSpPr>
            <p:cNvPr id="47" name="直線接點 46"/>
            <p:cNvCxnSpPr/>
            <p:nvPr/>
          </p:nvCxnSpPr>
          <p:spPr>
            <a:xfrm>
              <a:off x="5577267" y="950531"/>
              <a:ext cx="2845" cy="3182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直線接點 47"/>
            <p:cNvCxnSpPr/>
            <p:nvPr/>
          </p:nvCxnSpPr>
          <p:spPr>
            <a:xfrm>
              <a:off x="5580112" y="1268760"/>
              <a:ext cx="1564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9" name="直線單箭頭接點 48"/>
          <p:cNvCxnSpPr/>
          <p:nvPr/>
        </p:nvCxnSpPr>
        <p:spPr>
          <a:xfrm>
            <a:off x="4624844" y="2939629"/>
            <a:ext cx="0" cy="206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直線單箭頭接點 49"/>
          <p:cNvCxnSpPr/>
          <p:nvPr/>
        </p:nvCxnSpPr>
        <p:spPr>
          <a:xfrm>
            <a:off x="4624844" y="3387781"/>
            <a:ext cx="0" cy="206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流程圖: 接點 50"/>
          <p:cNvSpPr/>
          <p:nvPr/>
        </p:nvSpPr>
        <p:spPr>
          <a:xfrm>
            <a:off x="6804248" y="3603213"/>
            <a:ext cx="432048" cy="257835"/>
          </a:xfrm>
          <a:prstGeom prst="flowChartConnector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000">
              <a:solidFill>
                <a:prstClr val="white"/>
              </a:solidFill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6804248" y="3603213"/>
            <a:ext cx="504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solidFill>
                  <a:prstClr val="black"/>
                </a:solidFill>
              </a:rPr>
              <a:t>End</a:t>
            </a:r>
            <a:endParaRPr lang="zh-TW" altLang="en-US" sz="1000" dirty="0">
              <a:solidFill>
                <a:prstClr val="black"/>
              </a:solidFill>
            </a:endParaRPr>
          </a:p>
        </p:txBody>
      </p:sp>
      <p:cxnSp>
        <p:nvCxnSpPr>
          <p:cNvPr id="53" name="直線單箭頭接點 52"/>
          <p:cNvCxnSpPr/>
          <p:nvPr/>
        </p:nvCxnSpPr>
        <p:spPr>
          <a:xfrm>
            <a:off x="6156176" y="3747383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線單箭頭接點 53"/>
          <p:cNvCxnSpPr/>
          <p:nvPr/>
        </p:nvCxnSpPr>
        <p:spPr>
          <a:xfrm>
            <a:off x="4644008" y="2475049"/>
            <a:ext cx="0" cy="206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直線單箭頭接點 54"/>
          <p:cNvCxnSpPr>
            <a:stCxn id="38" idx="4"/>
          </p:cNvCxnSpPr>
          <p:nvPr/>
        </p:nvCxnSpPr>
        <p:spPr>
          <a:xfrm>
            <a:off x="863588" y="776369"/>
            <a:ext cx="32054" cy="1157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文字方塊 55"/>
          <p:cNvSpPr txBox="1"/>
          <p:nvPr/>
        </p:nvSpPr>
        <p:spPr>
          <a:xfrm>
            <a:off x="2411760" y="776369"/>
            <a:ext cx="64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56.1 (</a:t>
            </a:r>
            <a:r>
              <a:rPr lang="en-US" altLang="zh-TW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0.34 (µA)</a:t>
            </a:r>
            <a:endParaRPr lang="zh-TW" altLang="en-US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文字方塊 56"/>
          <p:cNvSpPr txBox="1"/>
          <p:nvPr/>
        </p:nvSpPr>
        <p:spPr>
          <a:xfrm>
            <a:off x="3347864" y="1381275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76.08 (</a:t>
            </a:r>
            <a:r>
              <a:rPr lang="en-US" altLang="zh-TW" sz="1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0.46 (</a:t>
            </a:r>
            <a:r>
              <a:rPr lang="en-US" altLang="zh-TW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文字方塊 57"/>
          <p:cNvSpPr txBox="1"/>
          <p:nvPr/>
        </p:nvSpPr>
        <p:spPr>
          <a:xfrm>
            <a:off x="1979712" y="1506361"/>
            <a:ext cx="828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76.08 (</a:t>
            </a:r>
            <a:r>
              <a:rPr lang="en-US" altLang="zh-TW" sz="1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0.46 (</a:t>
            </a:r>
            <a:r>
              <a:rPr lang="en-US" altLang="zh-TW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文字方塊 58"/>
          <p:cNvSpPr txBox="1"/>
          <p:nvPr/>
        </p:nvSpPr>
        <p:spPr>
          <a:xfrm>
            <a:off x="3276904" y="1847778"/>
            <a:ext cx="935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113.06 (</a:t>
            </a:r>
            <a:r>
              <a:rPr lang="en-US" altLang="zh-TW" sz="1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0.68 (</a:t>
            </a:r>
            <a:r>
              <a:rPr lang="en-US" altLang="zh-TW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文字方塊 59"/>
          <p:cNvSpPr txBox="1"/>
          <p:nvPr/>
        </p:nvSpPr>
        <p:spPr>
          <a:xfrm>
            <a:off x="3491880" y="2186332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68.06 (</a:t>
            </a:r>
            <a:r>
              <a:rPr lang="en-US" altLang="zh-TW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0.45 (</a:t>
            </a:r>
            <a:r>
              <a:rPr lang="en-US" altLang="zh-TW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文字方塊 60"/>
          <p:cNvSpPr txBox="1"/>
          <p:nvPr/>
        </p:nvSpPr>
        <p:spPr>
          <a:xfrm>
            <a:off x="2447764" y="2594637"/>
            <a:ext cx="9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339.57 (</a:t>
            </a:r>
            <a:r>
              <a:rPr lang="en-US" altLang="zh-TW" sz="1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2.03 (</a:t>
            </a:r>
            <a:r>
              <a:rPr lang="en-US" altLang="zh-TW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文字方塊 61"/>
          <p:cNvSpPr txBox="1"/>
          <p:nvPr/>
        </p:nvSpPr>
        <p:spPr>
          <a:xfrm>
            <a:off x="3059832" y="2978420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805.27 (</a:t>
            </a:r>
            <a:r>
              <a:rPr lang="en-US" altLang="zh-TW" sz="1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4.82 (</a:t>
            </a:r>
            <a:r>
              <a:rPr lang="en-US" altLang="zh-TW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文字方塊 62"/>
          <p:cNvSpPr txBox="1"/>
          <p:nvPr/>
        </p:nvSpPr>
        <p:spPr>
          <a:xfrm>
            <a:off x="2627784" y="3287938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353.86 (</a:t>
            </a:r>
            <a:r>
              <a:rPr lang="en-US" altLang="zh-TW" sz="1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2.12 (</a:t>
            </a:r>
            <a:r>
              <a:rPr lang="en-US" altLang="zh-TW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文字方塊 63"/>
          <p:cNvSpPr txBox="1"/>
          <p:nvPr/>
        </p:nvSpPr>
        <p:spPr>
          <a:xfrm>
            <a:off x="2555776" y="3626492"/>
            <a:ext cx="756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37.54 (</a:t>
            </a:r>
            <a:r>
              <a:rPr lang="en-US" altLang="zh-TW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0.22 (</a:t>
            </a:r>
            <a:r>
              <a:rPr lang="en-US" altLang="zh-TW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文字方塊 64"/>
          <p:cNvSpPr txBox="1"/>
          <p:nvPr/>
        </p:nvSpPr>
        <p:spPr>
          <a:xfrm>
            <a:off x="7164288" y="918592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18.92 (s)</a:t>
            </a:r>
          </a:p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113.15 (</a:t>
            </a:r>
            <a:r>
              <a:rPr lang="en-US" altLang="zh-TW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文字方塊 65"/>
          <p:cNvSpPr txBox="1"/>
          <p:nvPr/>
        </p:nvSpPr>
        <p:spPr>
          <a:xfrm>
            <a:off x="6336196" y="1572920"/>
            <a:ext cx="9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335.25 (</a:t>
            </a:r>
            <a:r>
              <a:rPr lang="en-US" altLang="zh-TW" sz="1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2.01 (</a:t>
            </a:r>
            <a:r>
              <a:rPr lang="en-US" altLang="zh-TW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文字方塊 66"/>
          <p:cNvSpPr txBox="1"/>
          <p:nvPr/>
        </p:nvSpPr>
        <p:spPr>
          <a:xfrm>
            <a:off x="6588224" y="1939673"/>
            <a:ext cx="86409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328.21 (</a:t>
            </a:r>
            <a:r>
              <a:rPr lang="en-US" altLang="zh-TW" sz="1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1.96 (</a:t>
            </a:r>
            <a:r>
              <a:rPr lang="en-US" altLang="zh-TW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文字方塊 67"/>
          <p:cNvSpPr txBox="1"/>
          <p:nvPr/>
        </p:nvSpPr>
        <p:spPr>
          <a:xfrm>
            <a:off x="6372200" y="2299713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60.72 (</a:t>
            </a:r>
            <a:r>
              <a:rPr lang="en-US" altLang="zh-TW" sz="1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0.36 (</a:t>
            </a:r>
            <a:r>
              <a:rPr lang="en-US" altLang="zh-TW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文字方塊 68"/>
          <p:cNvSpPr txBox="1"/>
          <p:nvPr/>
        </p:nvSpPr>
        <p:spPr>
          <a:xfrm>
            <a:off x="6948264" y="3068960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106.54 (</a:t>
            </a:r>
            <a:r>
              <a:rPr lang="en-US" altLang="zh-TW" sz="1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0.64 (</a:t>
            </a:r>
            <a:r>
              <a:rPr lang="en-US" altLang="zh-TW" sz="1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文字方塊 69"/>
          <p:cNvSpPr txBox="1"/>
          <p:nvPr/>
        </p:nvSpPr>
        <p:spPr>
          <a:xfrm>
            <a:off x="6156176" y="3406934"/>
            <a:ext cx="9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3.28 (</a:t>
            </a:r>
            <a:r>
              <a:rPr lang="en-US" altLang="zh-TW" sz="1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0.02 (</a:t>
            </a:r>
            <a:r>
              <a:rPr lang="en-US" altLang="zh-TW" sz="1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6" name="直線接點 75"/>
          <p:cNvCxnSpPr/>
          <p:nvPr/>
        </p:nvCxnSpPr>
        <p:spPr>
          <a:xfrm>
            <a:off x="879615" y="4129968"/>
            <a:ext cx="33323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直線接點 77"/>
          <p:cNvCxnSpPr/>
          <p:nvPr/>
        </p:nvCxnSpPr>
        <p:spPr>
          <a:xfrm flipV="1">
            <a:off x="4211960" y="1441658"/>
            <a:ext cx="0" cy="270606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直線單箭頭接點 81"/>
          <p:cNvCxnSpPr/>
          <p:nvPr/>
        </p:nvCxnSpPr>
        <p:spPr>
          <a:xfrm>
            <a:off x="4211960" y="1423900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891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347" y="1340768"/>
            <a:ext cx="7171045" cy="5379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GUI (1/3)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文字方塊 50"/>
          <p:cNvSpPr txBox="1"/>
          <p:nvPr/>
        </p:nvSpPr>
        <p:spPr>
          <a:xfrm>
            <a:off x="3708698" y="1689774"/>
            <a:ext cx="13673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Probes manager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文字方塊 52"/>
          <p:cNvSpPr txBox="1"/>
          <p:nvPr/>
        </p:nvSpPr>
        <p:spPr>
          <a:xfrm>
            <a:off x="3779912" y="6299157"/>
            <a:ext cx="1010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Status bar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9" name="直線單箭頭接點 48"/>
          <p:cNvCxnSpPr/>
          <p:nvPr/>
        </p:nvCxnSpPr>
        <p:spPr>
          <a:xfrm>
            <a:off x="4284762" y="1905798"/>
            <a:ext cx="0" cy="2990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單箭頭接點 51"/>
          <p:cNvCxnSpPr/>
          <p:nvPr/>
        </p:nvCxnSpPr>
        <p:spPr>
          <a:xfrm flipH="1">
            <a:off x="3347864" y="6437656"/>
            <a:ext cx="39553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單箭頭接點 55"/>
          <p:cNvCxnSpPr/>
          <p:nvPr/>
        </p:nvCxnSpPr>
        <p:spPr>
          <a:xfrm flipV="1">
            <a:off x="7124774" y="2348880"/>
            <a:ext cx="0" cy="50579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字方塊 57"/>
          <p:cNvSpPr txBox="1"/>
          <p:nvPr/>
        </p:nvSpPr>
        <p:spPr>
          <a:xfrm>
            <a:off x="6332686" y="2852935"/>
            <a:ext cx="16236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Caller filter manager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1895073" y="1556792"/>
            <a:ext cx="1740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Filter rules text field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直線單箭頭接點 15"/>
          <p:cNvCxnSpPr/>
          <p:nvPr/>
        </p:nvCxnSpPr>
        <p:spPr>
          <a:xfrm>
            <a:off x="2699792" y="1769083"/>
            <a:ext cx="0" cy="21975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內容版面配置區 4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325112"/>
          </a:xfrm>
        </p:spPr>
        <p:txBody>
          <a:bodyPr>
            <a:normAutofit/>
          </a:bodyPr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The functions of GUI</a:t>
            </a:r>
            <a:endParaRPr lang="zh-TW" alt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26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7272808" cy="5455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GUI (2/3)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79157" y="2060848"/>
            <a:ext cx="1360995" cy="4176464"/>
          </a:xfrm>
          <a:prstGeom prst="rect">
            <a:avLst/>
          </a:prstGeom>
          <a:noFill/>
          <a:ln w="381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內容版面配置區 4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325112"/>
          </a:xfrm>
        </p:spPr>
        <p:txBody>
          <a:bodyPr>
            <a:normAutofit/>
          </a:bodyPr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The results of GUI</a:t>
            </a:r>
            <a:endParaRPr lang="zh-TW" alt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992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GUI (3/3)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14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827584" y="6145559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smtClean="0">
                <a:latin typeface="Times New Roman" pitchFamily="18" charset="0"/>
                <a:cs typeface="Times New Roman" pitchFamily="18" charset="0"/>
              </a:rPr>
              <a:t>The detailed information window</a:t>
            </a:r>
            <a:endParaRPr lang="zh-TW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6013351" y="6145559"/>
            <a:ext cx="1007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smtClean="0">
                <a:latin typeface="Times New Roman" pitchFamily="18" charset="0"/>
                <a:cs typeface="Times New Roman" pitchFamily="18" charset="0"/>
              </a:rPr>
              <a:t>Call graph</a:t>
            </a:r>
            <a:endParaRPr lang="zh-TW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380" y="804345"/>
            <a:ext cx="4610100" cy="529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061" y="2690295"/>
            <a:ext cx="3571875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6078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流程圖: 程序 20"/>
          <p:cNvSpPr/>
          <p:nvPr/>
        </p:nvSpPr>
        <p:spPr>
          <a:xfrm>
            <a:off x="2339753" y="5365998"/>
            <a:ext cx="1224136" cy="297906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流程圖: 程序 18"/>
          <p:cNvSpPr/>
          <p:nvPr/>
        </p:nvSpPr>
        <p:spPr>
          <a:xfrm>
            <a:off x="6012160" y="3929928"/>
            <a:ext cx="1224136" cy="297906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8" name="流程圖: 程序 17"/>
          <p:cNvSpPr/>
          <p:nvPr/>
        </p:nvSpPr>
        <p:spPr>
          <a:xfrm>
            <a:off x="2339752" y="3133750"/>
            <a:ext cx="1224136" cy="297906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流程圖: 程序 16"/>
          <p:cNvSpPr/>
          <p:nvPr/>
        </p:nvSpPr>
        <p:spPr>
          <a:xfrm>
            <a:off x="2339752" y="2557686"/>
            <a:ext cx="1224136" cy="297906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/>
              <a:t>Service Lifecycle</a:t>
            </a:r>
            <a:endParaRPr lang="zh-TW" altLang="en-US" sz="3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2</a:t>
            </a:fld>
            <a:endParaRPr lang="zh-TW" altLang="en-US"/>
          </a:p>
        </p:txBody>
      </p:sp>
      <p:sp>
        <p:nvSpPr>
          <p:cNvPr id="5" name="流程圖: 替代處理程序 4"/>
          <p:cNvSpPr/>
          <p:nvPr/>
        </p:nvSpPr>
        <p:spPr>
          <a:xfrm>
            <a:off x="2267744" y="1549574"/>
            <a:ext cx="1368152" cy="7386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2339752" y="1549574"/>
            <a:ext cx="12241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 smtClean="0"/>
              <a:t>Service is  started by </a:t>
            </a:r>
            <a:r>
              <a:rPr lang="en-US" altLang="zh-TW" sz="1400" dirty="0" err="1" smtClean="0"/>
              <a:t>startService</a:t>
            </a:r>
            <a:r>
              <a:rPr lang="en-US" altLang="zh-TW" sz="1400" dirty="0" smtClean="0"/>
              <a:t>()</a:t>
            </a:r>
            <a:endParaRPr lang="zh-TW" altLang="en-US" sz="1400" dirty="0"/>
          </a:p>
        </p:txBody>
      </p:sp>
      <p:sp>
        <p:nvSpPr>
          <p:cNvPr id="8" name="流程圖: 程序 7"/>
          <p:cNvSpPr/>
          <p:nvPr/>
        </p:nvSpPr>
        <p:spPr>
          <a:xfrm>
            <a:off x="4278119" y="4725144"/>
            <a:ext cx="1224136" cy="297906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2447764" y="2557686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 smtClean="0"/>
              <a:t>onCreate</a:t>
            </a:r>
            <a:r>
              <a:rPr lang="en-US" altLang="zh-TW" sz="1400" dirty="0" smtClean="0"/>
              <a:t>()</a:t>
            </a:r>
            <a:endParaRPr lang="zh-TW" altLang="en-US" sz="1400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2519772" y="3135050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 smtClean="0"/>
              <a:t>onStart</a:t>
            </a:r>
            <a:r>
              <a:rPr lang="en-US" altLang="zh-TW" sz="1400" dirty="0" smtClean="0"/>
              <a:t>()</a:t>
            </a:r>
            <a:endParaRPr lang="zh-TW" altLang="en-US" sz="1400" dirty="0"/>
          </a:p>
        </p:txBody>
      </p:sp>
      <p:sp>
        <p:nvSpPr>
          <p:cNvPr id="12" name="文字方塊 11"/>
          <p:cNvSpPr txBox="1"/>
          <p:nvPr/>
        </p:nvSpPr>
        <p:spPr>
          <a:xfrm>
            <a:off x="6084168" y="3917245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 smtClean="0"/>
              <a:t>onRebind</a:t>
            </a:r>
            <a:r>
              <a:rPr lang="en-US" altLang="zh-TW" sz="1400" dirty="0" smtClean="0"/>
              <a:t>()</a:t>
            </a:r>
            <a:endParaRPr lang="zh-TW" altLang="en-US" sz="1400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4355976" y="4725144"/>
            <a:ext cx="1098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 smtClean="0"/>
              <a:t>onUnbind</a:t>
            </a:r>
            <a:r>
              <a:rPr lang="en-US" altLang="zh-TW" sz="1400" dirty="0" smtClean="0"/>
              <a:t>()</a:t>
            </a:r>
            <a:endParaRPr lang="zh-TW" altLang="en-US" sz="1400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2396479" y="5377614"/>
            <a:ext cx="1111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 smtClean="0"/>
              <a:t>onDestroy</a:t>
            </a:r>
            <a:r>
              <a:rPr lang="en-US" altLang="zh-TW" sz="1400" dirty="0" smtClean="0"/>
              <a:t>()</a:t>
            </a:r>
            <a:endParaRPr lang="zh-TW" altLang="en-US" sz="1400" dirty="0"/>
          </a:p>
        </p:txBody>
      </p:sp>
      <p:sp>
        <p:nvSpPr>
          <p:cNvPr id="23" name="流程圖: 替代處理程序 22"/>
          <p:cNvSpPr/>
          <p:nvPr/>
        </p:nvSpPr>
        <p:spPr>
          <a:xfrm>
            <a:off x="2267744" y="3709814"/>
            <a:ext cx="1368152" cy="576064"/>
          </a:xfrm>
          <a:prstGeom prst="flowChartAlternateProcess">
            <a:avLst/>
          </a:prstGeom>
          <a:solidFill>
            <a:srgbClr val="FF33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文字方塊 23"/>
          <p:cNvSpPr txBox="1"/>
          <p:nvPr/>
        </p:nvSpPr>
        <p:spPr>
          <a:xfrm>
            <a:off x="2339752" y="3746106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 smtClean="0"/>
              <a:t>Service is running</a:t>
            </a:r>
            <a:endParaRPr lang="zh-TW" altLang="en-US" sz="1400" dirty="0"/>
          </a:p>
        </p:txBody>
      </p:sp>
      <p:cxnSp>
        <p:nvCxnSpPr>
          <p:cNvPr id="26" name="直線單箭頭接點 25"/>
          <p:cNvCxnSpPr/>
          <p:nvPr/>
        </p:nvCxnSpPr>
        <p:spPr>
          <a:xfrm>
            <a:off x="2915816" y="2269654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線單箭頭接點 26"/>
          <p:cNvCxnSpPr/>
          <p:nvPr/>
        </p:nvCxnSpPr>
        <p:spPr>
          <a:xfrm>
            <a:off x="2915816" y="284571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線單箭頭接點 27"/>
          <p:cNvCxnSpPr/>
          <p:nvPr/>
        </p:nvCxnSpPr>
        <p:spPr>
          <a:xfrm>
            <a:off x="2915816" y="343165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線單箭頭接點 28"/>
          <p:cNvCxnSpPr/>
          <p:nvPr/>
        </p:nvCxnSpPr>
        <p:spPr>
          <a:xfrm>
            <a:off x="2915816" y="428587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流程圖: 替代處理程序 41"/>
          <p:cNvSpPr/>
          <p:nvPr/>
        </p:nvSpPr>
        <p:spPr>
          <a:xfrm>
            <a:off x="2267744" y="5930116"/>
            <a:ext cx="1368152" cy="488618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3" name="文字方塊 42"/>
          <p:cNvSpPr txBox="1"/>
          <p:nvPr/>
        </p:nvSpPr>
        <p:spPr>
          <a:xfrm>
            <a:off x="2339752" y="5930116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 smtClean="0"/>
              <a:t>Service is </a:t>
            </a:r>
            <a:r>
              <a:rPr lang="en-US" altLang="zh-TW" sz="1400" dirty="0" err="1" smtClean="0"/>
              <a:t>sutdown</a:t>
            </a:r>
            <a:endParaRPr lang="zh-TW" altLang="en-US" sz="1400" dirty="0"/>
          </a:p>
        </p:txBody>
      </p:sp>
      <p:cxnSp>
        <p:nvCxnSpPr>
          <p:cNvPr id="44" name="直線單箭頭接點 43"/>
          <p:cNvCxnSpPr/>
          <p:nvPr/>
        </p:nvCxnSpPr>
        <p:spPr>
          <a:xfrm>
            <a:off x="2915817" y="5654030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流程圖: 替代處理程序 47"/>
          <p:cNvSpPr/>
          <p:nvPr/>
        </p:nvSpPr>
        <p:spPr>
          <a:xfrm>
            <a:off x="2267744" y="4564040"/>
            <a:ext cx="1368152" cy="504636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9" name="文字方塊 48"/>
          <p:cNvSpPr txBox="1"/>
          <p:nvPr/>
        </p:nvSpPr>
        <p:spPr>
          <a:xfrm>
            <a:off x="2339752" y="4545456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 smtClean="0"/>
              <a:t>The service is stopped</a:t>
            </a:r>
            <a:endParaRPr lang="zh-TW" altLang="en-US" sz="1400" dirty="0"/>
          </a:p>
        </p:txBody>
      </p:sp>
      <p:cxnSp>
        <p:nvCxnSpPr>
          <p:cNvPr id="47" name="直線單箭頭接點 46"/>
          <p:cNvCxnSpPr/>
          <p:nvPr/>
        </p:nvCxnSpPr>
        <p:spPr>
          <a:xfrm>
            <a:off x="2915816" y="507796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流程圖: 程序 49"/>
          <p:cNvSpPr/>
          <p:nvPr/>
        </p:nvSpPr>
        <p:spPr>
          <a:xfrm>
            <a:off x="4314123" y="5332804"/>
            <a:ext cx="1224136" cy="297906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2" name="流程圖: 程序 51"/>
          <p:cNvSpPr/>
          <p:nvPr/>
        </p:nvSpPr>
        <p:spPr>
          <a:xfrm>
            <a:off x="4314122" y="3136311"/>
            <a:ext cx="1224136" cy="297906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3" name="流程圖: 程序 52"/>
          <p:cNvSpPr/>
          <p:nvPr/>
        </p:nvSpPr>
        <p:spPr>
          <a:xfrm>
            <a:off x="4314122" y="2560247"/>
            <a:ext cx="1224136" cy="297906"/>
          </a:xfrm>
          <a:prstGeom prst="flowChartProcess">
            <a:avLst/>
          </a:prstGeom>
          <a:solidFill>
            <a:schemeClr val="bg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4" name="流程圖: 替代處理程序 53"/>
          <p:cNvSpPr/>
          <p:nvPr/>
        </p:nvSpPr>
        <p:spPr>
          <a:xfrm>
            <a:off x="4242114" y="1552135"/>
            <a:ext cx="1368152" cy="7386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8" name="文字方塊 57"/>
          <p:cNvSpPr txBox="1"/>
          <p:nvPr/>
        </p:nvSpPr>
        <p:spPr>
          <a:xfrm>
            <a:off x="4314122" y="1552135"/>
            <a:ext cx="12241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 smtClean="0"/>
              <a:t>Service is  created by </a:t>
            </a:r>
            <a:r>
              <a:rPr lang="en-US" altLang="zh-TW" sz="1400" dirty="0" err="1" smtClean="0"/>
              <a:t>bindService</a:t>
            </a:r>
            <a:r>
              <a:rPr lang="en-US" altLang="zh-TW" sz="1400" dirty="0" smtClean="0"/>
              <a:t>()</a:t>
            </a:r>
            <a:endParaRPr lang="zh-TW" altLang="en-US" sz="1400" dirty="0"/>
          </a:p>
        </p:txBody>
      </p:sp>
      <p:sp>
        <p:nvSpPr>
          <p:cNvPr id="59" name="文字方塊 58"/>
          <p:cNvSpPr txBox="1"/>
          <p:nvPr/>
        </p:nvSpPr>
        <p:spPr>
          <a:xfrm>
            <a:off x="4422134" y="2560247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 smtClean="0"/>
              <a:t>onCreate</a:t>
            </a:r>
            <a:r>
              <a:rPr lang="en-US" altLang="zh-TW" sz="1400" dirty="0" smtClean="0"/>
              <a:t>()</a:t>
            </a:r>
            <a:endParaRPr lang="zh-TW" altLang="en-US" sz="1400" dirty="0"/>
          </a:p>
        </p:txBody>
      </p:sp>
      <p:sp>
        <p:nvSpPr>
          <p:cNvPr id="60" name="文字方塊 59"/>
          <p:cNvSpPr txBox="1"/>
          <p:nvPr/>
        </p:nvSpPr>
        <p:spPr>
          <a:xfrm>
            <a:off x="4494142" y="3137611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 smtClean="0"/>
              <a:t>onBind</a:t>
            </a:r>
            <a:r>
              <a:rPr lang="en-US" altLang="zh-TW" sz="1400" dirty="0" smtClean="0"/>
              <a:t>()</a:t>
            </a:r>
            <a:endParaRPr lang="zh-TW" altLang="en-US" sz="1400" dirty="0"/>
          </a:p>
        </p:txBody>
      </p:sp>
      <p:sp>
        <p:nvSpPr>
          <p:cNvPr id="61" name="文字方塊 60"/>
          <p:cNvSpPr txBox="1"/>
          <p:nvPr/>
        </p:nvSpPr>
        <p:spPr>
          <a:xfrm>
            <a:off x="4370849" y="5344420"/>
            <a:ext cx="1111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err="1" smtClean="0"/>
              <a:t>onDestroy</a:t>
            </a:r>
            <a:r>
              <a:rPr lang="en-US" altLang="zh-TW" sz="1400" dirty="0" smtClean="0"/>
              <a:t>()</a:t>
            </a:r>
            <a:endParaRPr lang="zh-TW" altLang="en-US" sz="1400" dirty="0"/>
          </a:p>
        </p:txBody>
      </p:sp>
      <p:sp>
        <p:nvSpPr>
          <p:cNvPr id="62" name="流程圖: 替代處理程序 61"/>
          <p:cNvSpPr/>
          <p:nvPr/>
        </p:nvSpPr>
        <p:spPr>
          <a:xfrm>
            <a:off x="4242114" y="3712374"/>
            <a:ext cx="1368152" cy="717520"/>
          </a:xfrm>
          <a:prstGeom prst="flowChartAlternateProcess">
            <a:avLst/>
          </a:prstGeom>
          <a:solidFill>
            <a:srgbClr val="FF33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3" name="文字方塊 62"/>
          <p:cNvSpPr txBox="1"/>
          <p:nvPr/>
        </p:nvSpPr>
        <p:spPr>
          <a:xfrm>
            <a:off x="4259915" y="3722249"/>
            <a:ext cx="12961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 smtClean="0"/>
              <a:t>Client interacts with the service</a:t>
            </a:r>
            <a:endParaRPr lang="zh-TW" altLang="en-US" sz="1400" dirty="0"/>
          </a:p>
        </p:txBody>
      </p:sp>
      <p:cxnSp>
        <p:nvCxnSpPr>
          <p:cNvPr id="64" name="直線單箭頭接點 63"/>
          <p:cNvCxnSpPr/>
          <p:nvPr/>
        </p:nvCxnSpPr>
        <p:spPr>
          <a:xfrm>
            <a:off x="4890186" y="2272215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線單箭頭接點 64"/>
          <p:cNvCxnSpPr/>
          <p:nvPr/>
        </p:nvCxnSpPr>
        <p:spPr>
          <a:xfrm>
            <a:off x="4890186" y="2848279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直線單箭頭接點 65"/>
          <p:cNvCxnSpPr/>
          <p:nvPr/>
        </p:nvCxnSpPr>
        <p:spPr>
          <a:xfrm>
            <a:off x="4890186" y="3434217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直線單箭頭接點 66"/>
          <p:cNvCxnSpPr/>
          <p:nvPr/>
        </p:nvCxnSpPr>
        <p:spPr>
          <a:xfrm>
            <a:off x="4890186" y="443711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流程圖: 替代處理程序 67"/>
          <p:cNvSpPr/>
          <p:nvPr/>
        </p:nvSpPr>
        <p:spPr>
          <a:xfrm>
            <a:off x="4242114" y="5896922"/>
            <a:ext cx="1368152" cy="488618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9" name="文字方塊 68"/>
          <p:cNvSpPr txBox="1"/>
          <p:nvPr/>
        </p:nvSpPr>
        <p:spPr>
          <a:xfrm>
            <a:off x="4314122" y="5896922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 smtClean="0"/>
              <a:t>Service is </a:t>
            </a:r>
            <a:r>
              <a:rPr lang="en-US" altLang="zh-TW" sz="1400" dirty="0" err="1" smtClean="0"/>
              <a:t>sutdown</a:t>
            </a:r>
            <a:endParaRPr lang="zh-TW" altLang="en-US" sz="1400" dirty="0"/>
          </a:p>
        </p:txBody>
      </p:sp>
      <p:cxnSp>
        <p:nvCxnSpPr>
          <p:cNvPr id="70" name="直線單箭頭接點 69"/>
          <p:cNvCxnSpPr/>
          <p:nvPr/>
        </p:nvCxnSpPr>
        <p:spPr>
          <a:xfrm>
            <a:off x="4890187" y="562083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直線單箭頭接點 72"/>
          <p:cNvCxnSpPr/>
          <p:nvPr/>
        </p:nvCxnSpPr>
        <p:spPr>
          <a:xfrm>
            <a:off x="4890186" y="504477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肘形接點 24"/>
          <p:cNvCxnSpPr>
            <a:stCxn id="8" idx="3"/>
            <a:endCxn id="19" idx="2"/>
          </p:cNvCxnSpPr>
          <p:nvPr/>
        </p:nvCxnSpPr>
        <p:spPr>
          <a:xfrm flipV="1">
            <a:off x="5502255" y="4227834"/>
            <a:ext cx="1121973" cy="64626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直線單箭頭接點 34"/>
          <p:cNvCxnSpPr/>
          <p:nvPr/>
        </p:nvCxnSpPr>
        <p:spPr>
          <a:xfrm flipH="1">
            <a:off x="5616116" y="4071134"/>
            <a:ext cx="3960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8220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3</a:t>
            </a:fld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126475" y="2564904"/>
            <a:ext cx="7253838" cy="38164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矩形 5"/>
          <p:cNvSpPr/>
          <p:nvPr/>
        </p:nvSpPr>
        <p:spPr>
          <a:xfrm>
            <a:off x="270491" y="3078252"/>
            <a:ext cx="1584176" cy="30243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522519" y="3222268"/>
            <a:ext cx="108012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/>
          <p:cNvSpPr txBox="1"/>
          <p:nvPr/>
        </p:nvSpPr>
        <p:spPr>
          <a:xfrm>
            <a:off x="486515" y="3212976"/>
            <a:ext cx="1188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Process a</a:t>
            </a:r>
            <a:endParaRPr lang="zh-TW" altLang="en-US" dirty="0"/>
          </a:p>
        </p:txBody>
      </p:sp>
      <p:sp>
        <p:nvSpPr>
          <p:cNvPr id="9" name="矩形 8"/>
          <p:cNvSpPr/>
          <p:nvPr/>
        </p:nvSpPr>
        <p:spPr>
          <a:xfrm>
            <a:off x="558523" y="4383688"/>
            <a:ext cx="108012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558523" y="4374396"/>
            <a:ext cx="1188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Process x</a:t>
            </a:r>
            <a:endParaRPr lang="zh-TW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58523" y="5535816"/>
            <a:ext cx="108012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文字方塊 11"/>
          <p:cNvSpPr txBox="1"/>
          <p:nvPr/>
        </p:nvSpPr>
        <p:spPr>
          <a:xfrm>
            <a:off x="522519" y="5526524"/>
            <a:ext cx="1188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Process z</a:t>
            </a:r>
            <a:endParaRPr lang="zh-TW" altLang="en-US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342499" y="270892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Process-level</a:t>
            </a:r>
            <a:endParaRPr lang="zh-TW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430731" y="3212976"/>
            <a:ext cx="1188132" cy="26828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15" name="矩形 14"/>
          <p:cNvSpPr/>
          <p:nvPr/>
        </p:nvSpPr>
        <p:spPr>
          <a:xfrm>
            <a:off x="2574747" y="3356992"/>
            <a:ext cx="90010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16" name="文字方塊 15"/>
          <p:cNvSpPr txBox="1"/>
          <p:nvPr/>
        </p:nvSpPr>
        <p:spPr>
          <a:xfrm>
            <a:off x="2502739" y="3347700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Thread a</a:t>
            </a:r>
            <a:endParaRPr lang="zh-TW" altLang="en-US" sz="1600" dirty="0"/>
          </a:p>
        </p:txBody>
      </p:sp>
      <p:sp>
        <p:nvSpPr>
          <p:cNvPr id="17" name="矩形 16"/>
          <p:cNvSpPr/>
          <p:nvPr/>
        </p:nvSpPr>
        <p:spPr>
          <a:xfrm>
            <a:off x="2574747" y="4374396"/>
            <a:ext cx="936104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18" name="文字方塊 17"/>
          <p:cNvSpPr txBox="1"/>
          <p:nvPr/>
        </p:nvSpPr>
        <p:spPr>
          <a:xfrm>
            <a:off x="2574747" y="4365104"/>
            <a:ext cx="1188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Thread i</a:t>
            </a:r>
            <a:endParaRPr lang="zh-TW" altLang="en-US" sz="1600" dirty="0"/>
          </a:p>
        </p:txBody>
      </p:sp>
      <p:sp>
        <p:nvSpPr>
          <p:cNvPr id="19" name="矩形 18"/>
          <p:cNvSpPr/>
          <p:nvPr/>
        </p:nvSpPr>
        <p:spPr>
          <a:xfrm>
            <a:off x="2574747" y="5445224"/>
            <a:ext cx="90010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20" name="文字方塊 19"/>
          <p:cNvSpPr txBox="1"/>
          <p:nvPr/>
        </p:nvSpPr>
        <p:spPr>
          <a:xfrm>
            <a:off x="2502739" y="5432450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Thread z</a:t>
            </a:r>
            <a:endParaRPr lang="zh-TW" altLang="en-US" sz="1600" dirty="0"/>
          </a:p>
        </p:txBody>
      </p:sp>
      <p:cxnSp>
        <p:nvCxnSpPr>
          <p:cNvPr id="21" name="直線接點 20"/>
          <p:cNvCxnSpPr/>
          <p:nvPr/>
        </p:nvCxnSpPr>
        <p:spPr>
          <a:xfrm flipV="1">
            <a:off x="1618894" y="2893586"/>
            <a:ext cx="739829" cy="1447711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直線接點 21"/>
          <p:cNvCxnSpPr/>
          <p:nvPr/>
        </p:nvCxnSpPr>
        <p:spPr>
          <a:xfrm>
            <a:off x="1638643" y="4806445"/>
            <a:ext cx="792088" cy="1368151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文字方塊 22"/>
          <p:cNvSpPr txBox="1"/>
          <p:nvPr/>
        </p:nvSpPr>
        <p:spPr>
          <a:xfrm>
            <a:off x="2358723" y="2861320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Thread-level</a:t>
            </a:r>
            <a:endParaRPr lang="zh-TW" altLang="en-US" sz="1600" dirty="0"/>
          </a:p>
        </p:txBody>
      </p:sp>
      <p:sp>
        <p:nvSpPr>
          <p:cNvPr id="24" name="矩形 23"/>
          <p:cNvSpPr/>
          <p:nvPr/>
        </p:nvSpPr>
        <p:spPr>
          <a:xfrm>
            <a:off x="4230931" y="3388930"/>
            <a:ext cx="1188132" cy="23199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600"/>
          </a:p>
        </p:txBody>
      </p:sp>
      <p:sp>
        <p:nvSpPr>
          <p:cNvPr id="25" name="矩形 24"/>
          <p:cNvSpPr/>
          <p:nvPr/>
        </p:nvSpPr>
        <p:spPr>
          <a:xfrm>
            <a:off x="4446955" y="3560855"/>
            <a:ext cx="792088" cy="2787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400"/>
          </a:p>
        </p:txBody>
      </p:sp>
      <p:sp>
        <p:nvSpPr>
          <p:cNvPr id="26" name="文字方塊 25"/>
          <p:cNvSpPr txBox="1"/>
          <p:nvPr/>
        </p:nvSpPr>
        <p:spPr>
          <a:xfrm>
            <a:off x="4355976" y="355156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/>
              <a:t>Method a</a:t>
            </a:r>
            <a:endParaRPr lang="zh-TW" altLang="en-US" sz="1400" dirty="0"/>
          </a:p>
        </p:txBody>
      </p:sp>
      <p:grpSp>
        <p:nvGrpSpPr>
          <p:cNvPr id="27" name="群組 26"/>
          <p:cNvGrpSpPr/>
          <p:nvPr/>
        </p:nvGrpSpPr>
        <p:grpSpPr>
          <a:xfrm>
            <a:off x="4374947" y="4417366"/>
            <a:ext cx="1188132" cy="318230"/>
            <a:chOff x="5292080" y="6370875"/>
            <a:chExt cx="1188132" cy="318230"/>
          </a:xfrm>
        </p:grpSpPr>
        <p:sp>
          <p:nvSpPr>
            <p:cNvPr id="28" name="矩形 27"/>
            <p:cNvSpPr/>
            <p:nvPr/>
          </p:nvSpPr>
          <p:spPr>
            <a:xfrm>
              <a:off x="5292080" y="6370875"/>
              <a:ext cx="954032" cy="29848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sz="1400"/>
            </a:p>
          </p:txBody>
        </p:sp>
        <p:sp>
          <p:nvSpPr>
            <p:cNvPr id="29" name="文字方塊 28"/>
            <p:cNvSpPr txBox="1"/>
            <p:nvPr/>
          </p:nvSpPr>
          <p:spPr>
            <a:xfrm>
              <a:off x="5292080" y="6381328"/>
              <a:ext cx="11881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dirty="0" smtClean="0"/>
                <a:t>Method  j</a:t>
              </a:r>
              <a:endParaRPr lang="zh-TW" altLang="en-US" sz="1400" dirty="0"/>
            </a:p>
          </p:txBody>
        </p:sp>
      </p:grpSp>
      <p:cxnSp>
        <p:nvCxnSpPr>
          <p:cNvPr id="30" name="直線接點 29"/>
          <p:cNvCxnSpPr/>
          <p:nvPr/>
        </p:nvCxnSpPr>
        <p:spPr>
          <a:xfrm flipV="1">
            <a:off x="3491102" y="3099739"/>
            <a:ext cx="811837" cy="124156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直線接點 30"/>
          <p:cNvCxnSpPr/>
          <p:nvPr/>
        </p:nvCxnSpPr>
        <p:spPr>
          <a:xfrm>
            <a:off x="3510851" y="4734436"/>
            <a:ext cx="720080" cy="129614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文字方塊 31"/>
          <p:cNvSpPr txBox="1"/>
          <p:nvPr/>
        </p:nvSpPr>
        <p:spPr>
          <a:xfrm>
            <a:off x="4194927" y="3068960"/>
            <a:ext cx="1332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/>
              <a:t>Method-level</a:t>
            </a:r>
            <a:endParaRPr lang="zh-TW" altLang="en-US" sz="1400" dirty="0"/>
          </a:p>
        </p:txBody>
      </p:sp>
      <p:sp>
        <p:nvSpPr>
          <p:cNvPr id="33" name="矩形 32"/>
          <p:cNvSpPr/>
          <p:nvPr/>
        </p:nvSpPr>
        <p:spPr>
          <a:xfrm>
            <a:off x="4446955" y="5289015"/>
            <a:ext cx="792088" cy="2787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400"/>
          </a:p>
        </p:txBody>
      </p:sp>
      <p:sp>
        <p:nvSpPr>
          <p:cNvPr id="34" name="文字方塊 33"/>
          <p:cNvSpPr txBox="1"/>
          <p:nvPr/>
        </p:nvSpPr>
        <p:spPr>
          <a:xfrm>
            <a:off x="4355976" y="5279722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/>
              <a:t>Method b</a:t>
            </a:r>
            <a:endParaRPr lang="zh-TW" altLang="en-US" sz="1400" dirty="0"/>
          </a:p>
        </p:txBody>
      </p:sp>
      <p:sp>
        <p:nvSpPr>
          <p:cNvPr id="35" name="矩形 34"/>
          <p:cNvSpPr/>
          <p:nvPr/>
        </p:nvSpPr>
        <p:spPr>
          <a:xfrm>
            <a:off x="5887115" y="3571276"/>
            <a:ext cx="1188132" cy="1980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200"/>
          </a:p>
        </p:txBody>
      </p:sp>
      <p:sp>
        <p:nvSpPr>
          <p:cNvPr id="36" name="矩形 35"/>
          <p:cNvSpPr/>
          <p:nvPr/>
        </p:nvSpPr>
        <p:spPr>
          <a:xfrm>
            <a:off x="6139143" y="3679322"/>
            <a:ext cx="612068" cy="2829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200"/>
          </a:p>
        </p:txBody>
      </p:sp>
      <p:sp>
        <p:nvSpPr>
          <p:cNvPr id="37" name="文字方塊 36"/>
          <p:cNvSpPr txBox="1"/>
          <p:nvPr/>
        </p:nvSpPr>
        <p:spPr>
          <a:xfrm>
            <a:off x="6121067" y="3670028"/>
            <a:ext cx="702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Loop a</a:t>
            </a:r>
            <a:endParaRPr lang="zh-TW" altLang="en-US" sz="1200" dirty="0"/>
          </a:p>
        </p:txBody>
      </p:sp>
      <p:sp>
        <p:nvSpPr>
          <p:cNvPr id="38" name="矩形 37"/>
          <p:cNvSpPr/>
          <p:nvPr/>
        </p:nvSpPr>
        <p:spPr>
          <a:xfrm>
            <a:off x="6157219" y="4444664"/>
            <a:ext cx="593992" cy="2984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200"/>
          </a:p>
        </p:txBody>
      </p:sp>
      <p:sp>
        <p:nvSpPr>
          <p:cNvPr id="39" name="文字方塊 38"/>
          <p:cNvSpPr txBox="1"/>
          <p:nvPr/>
        </p:nvSpPr>
        <p:spPr>
          <a:xfrm>
            <a:off x="6103139" y="443537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Loop k</a:t>
            </a:r>
            <a:endParaRPr lang="zh-TW" altLang="en-US" sz="1200" dirty="0"/>
          </a:p>
        </p:txBody>
      </p:sp>
      <p:cxnSp>
        <p:nvCxnSpPr>
          <p:cNvPr id="40" name="直線接點 39"/>
          <p:cNvCxnSpPr/>
          <p:nvPr/>
        </p:nvCxnSpPr>
        <p:spPr>
          <a:xfrm flipV="1">
            <a:off x="5311051" y="3222848"/>
            <a:ext cx="612068" cy="1128322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直線接點 40"/>
          <p:cNvCxnSpPr/>
          <p:nvPr/>
        </p:nvCxnSpPr>
        <p:spPr>
          <a:xfrm>
            <a:off x="5330800" y="4744308"/>
            <a:ext cx="664327" cy="998819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文字方塊 41"/>
          <p:cNvSpPr txBox="1"/>
          <p:nvPr/>
        </p:nvSpPr>
        <p:spPr>
          <a:xfrm>
            <a:off x="6031131" y="3284985"/>
            <a:ext cx="936104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Loop-level</a:t>
            </a:r>
            <a:endParaRPr lang="zh-TW" altLang="en-US" sz="1200" dirty="0"/>
          </a:p>
        </p:txBody>
      </p:sp>
      <p:sp>
        <p:nvSpPr>
          <p:cNvPr id="43" name="矩形 42"/>
          <p:cNvSpPr/>
          <p:nvPr/>
        </p:nvSpPr>
        <p:spPr>
          <a:xfrm>
            <a:off x="6157219" y="5155453"/>
            <a:ext cx="593992" cy="277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200"/>
          </a:p>
        </p:txBody>
      </p:sp>
      <p:sp>
        <p:nvSpPr>
          <p:cNvPr id="44" name="文字方塊 43"/>
          <p:cNvSpPr txBox="1"/>
          <p:nvPr/>
        </p:nvSpPr>
        <p:spPr>
          <a:xfrm>
            <a:off x="6139143" y="5155453"/>
            <a:ext cx="684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Loop z</a:t>
            </a:r>
            <a:endParaRPr lang="zh-TW" altLang="en-US" sz="1200" dirty="0"/>
          </a:p>
        </p:txBody>
      </p:sp>
      <p:sp>
        <p:nvSpPr>
          <p:cNvPr id="45" name="文字方塊 44"/>
          <p:cNvSpPr txBox="1"/>
          <p:nvPr/>
        </p:nvSpPr>
        <p:spPr>
          <a:xfrm>
            <a:off x="198483" y="476927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60ms</a:t>
            </a:r>
          </a:p>
          <a:p>
            <a:r>
              <a:rPr lang="en-US" altLang="zh-TW" dirty="0" smtClean="0"/>
              <a:t>100mA</a:t>
            </a:r>
            <a:endParaRPr lang="zh-TW" altLang="en-US" dirty="0"/>
          </a:p>
        </p:txBody>
      </p:sp>
      <p:sp>
        <p:nvSpPr>
          <p:cNvPr id="46" name="文字方塊 45"/>
          <p:cNvSpPr txBox="1"/>
          <p:nvPr/>
        </p:nvSpPr>
        <p:spPr>
          <a:xfrm>
            <a:off x="2358723" y="4686816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/>
              <a:t>50ms</a:t>
            </a:r>
          </a:p>
          <a:p>
            <a:r>
              <a:rPr lang="en-US" altLang="zh-TW" sz="1600" dirty="0" smtClean="0"/>
              <a:t>80mA</a:t>
            </a:r>
            <a:endParaRPr lang="zh-TW" altLang="en-US" sz="1600" dirty="0"/>
          </a:p>
        </p:txBody>
      </p:sp>
      <p:sp>
        <p:nvSpPr>
          <p:cNvPr id="47" name="文字方塊 46"/>
          <p:cNvSpPr txBox="1"/>
          <p:nvPr/>
        </p:nvSpPr>
        <p:spPr>
          <a:xfrm>
            <a:off x="3654867" y="4335487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/>
              <a:t>30ms</a:t>
            </a:r>
          </a:p>
          <a:p>
            <a:r>
              <a:rPr lang="en-US" altLang="zh-TW" sz="1400" dirty="0" smtClean="0"/>
              <a:t>55mA</a:t>
            </a:r>
            <a:endParaRPr lang="zh-TW" altLang="en-US" sz="1400" dirty="0"/>
          </a:p>
        </p:txBody>
      </p:sp>
      <p:sp>
        <p:nvSpPr>
          <p:cNvPr id="48" name="文字方塊 47"/>
          <p:cNvSpPr txBox="1"/>
          <p:nvPr/>
        </p:nvSpPr>
        <p:spPr>
          <a:xfrm>
            <a:off x="5851111" y="4623520"/>
            <a:ext cx="684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/>
              <a:t>25ms</a:t>
            </a:r>
          </a:p>
          <a:p>
            <a:r>
              <a:rPr lang="en-US" altLang="zh-TW" sz="1400" dirty="0" smtClean="0"/>
              <a:t>30mA</a:t>
            </a:r>
            <a:endParaRPr lang="zh-TW" altLang="en-US" sz="1400" dirty="0"/>
          </a:p>
        </p:txBody>
      </p:sp>
      <p:sp>
        <p:nvSpPr>
          <p:cNvPr id="58" name="橢圓 57"/>
          <p:cNvSpPr/>
          <p:nvPr/>
        </p:nvSpPr>
        <p:spPr>
          <a:xfrm>
            <a:off x="2286715" y="4263479"/>
            <a:ext cx="1440160" cy="576065"/>
          </a:xfrm>
          <a:prstGeom prst="ellipse">
            <a:avLst/>
          </a:prstGeom>
          <a:noFill/>
          <a:ln>
            <a:solidFill>
              <a:srgbClr val="FFAFAF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59" name="橢圓 58"/>
          <p:cNvSpPr/>
          <p:nvPr/>
        </p:nvSpPr>
        <p:spPr>
          <a:xfrm>
            <a:off x="4086915" y="4273349"/>
            <a:ext cx="1440160" cy="576065"/>
          </a:xfrm>
          <a:prstGeom prst="ellipse">
            <a:avLst/>
          </a:prstGeom>
          <a:noFill/>
          <a:ln>
            <a:solidFill>
              <a:srgbClr val="FFAFAF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60" name="橢圓 59"/>
          <p:cNvSpPr/>
          <p:nvPr/>
        </p:nvSpPr>
        <p:spPr>
          <a:xfrm>
            <a:off x="342499" y="4295417"/>
            <a:ext cx="1440160" cy="576065"/>
          </a:xfrm>
          <a:prstGeom prst="ellipse">
            <a:avLst/>
          </a:prstGeom>
          <a:noFill/>
          <a:ln>
            <a:solidFill>
              <a:srgbClr val="FFAFAF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cxnSp>
        <p:nvCxnSpPr>
          <p:cNvPr id="61" name="直線接點 60"/>
          <p:cNvCxnSpPr/>
          <p:nvPr/>
        </p:nvCxnSpPr>
        <p:spPr>
          <a:xfrm>
            <a:off x="1062579" y="3643283"/>
            <a:ext cx="0" cy="698016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直線接點 61"/>
          <p:cNvCxnSpPr/>
          <p:nvPr/>
        </p:nvCxnSpPr>
        <p:spPr>
          <a:xfrm>
            <a:off x="1062579" y="4799473"/>
            <a:ext cx="0" cy="698016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直線接點 62"/>
          <p:cNvCxnSpPr/>
          <p:nvPr/>
        </p:nvCxnSpPr>
        <p:spPr>
          <a:xfrm>
            <a:off x="3024797" y="3735353"/>
            <a:ext cx="0" cy="624267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直線接點 63"/>
          <p:cNvCxnSpPr/>
          <p:nvPr/>
        </p:nvCxnSpPr>
        <p:spPr>
          <a:xfrm>
            <a:off x="3006795" y="4751270"/>
            <a:ext cx="0" cy="624267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線接點 64"/>
          <p:cNvCxnSpPr/>
          <p:nvPr/>
        </p:nvCxnSpPr>
        <p:spPr>
          <a:xfrm>
            <a:off x="6491894" y="3962262"/>
            <a:ext cx="0" cy="497704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直線接點 65"/>
          <p:cNvCxnSpPr/>
          <p:nvPr/>
        </p:nvCxnSpPr>
        <p:spPr>
          <a:xfrm>
            <a:off x="6499183" y="4743143"/>
            <a:ext cx="0" cy="416371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橢圓 79"/>
          <p:cNvSpPr/>
          <p:nvPr/>
        </p:nvSpPr>
        <p:spPr>
          <a:xfrm>
            <a:off x="5743099" y="4293096"/>
            <a:ext cx="1440160" cy="576065"/>
          </a:xfrm>
          <a:prstGeom prst="ellipse">
            <a:avLst/>
          </a:prstGeom>
          <a:noFill/>
          <a:ln>
            <a:solidFill>
              <a:srgbClr val="FFAFAF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  <p:sp>
        <p:nvSpPr>
          <p:cNvPr id="81" name="橢圓 80"/>
          <p:cNvSpPr/>
          <p:nvPr/>
        </p:nvSpPr>
        <p:spPr>
          <a:xfrm>
            <a:off x="5761101" y="4289676"/>
            <a:ext cx="1440160" cy="5760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879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75486E-6 L 0.21268 -0.0044 " pathEditMode="fixed" rAng="0" ptsTypes="AA">
                                      <p:cBhvr>
                                        <p:cTn id="75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25" y="-231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268 -0.00555 L 0.40955 -0.00555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955 -0.00115 L 0.59844 -0.00115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0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844 -0.00115 L 0.8033 -0.00115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3" y="0"/>
                                    </p:animMotion>
                                  </p:childTnLst>
                                </p:cTn>
                              </p:par>
                              <p:par>
                                <p:cTn id="17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2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/>
      <p:bldP spid="14" grpId="0" animBg="1"/>
      <p:bldP spid="15" grpId="0" animBg="1"/>
      <p:bldP spid="16" grpId="0"/>
      <p:bldP spid="17" grpId="0" animBg="1"/>
      <p:bldP spid="18" grpId="0"/>
      <p:bldP spid="19" grpId="0" animBg="1"/>
      <p:bldP spid="20" grpId="0"/>
      <p:bldP spid="23" grpId="0"/>
      <p:bldP spid="24" grpId="0" animBg="1"/>
      <p:bldP spid="24" grpId="1" animBg="1"/>
      <p:bldP spid="25" grpId="0" animBg="1"/>
      <p:bldP spid="26" grpId="0"/>
      <p:bldP spid="32" grpId="0"/>
      <p:bldP spid="33" grpId="0" animBg="1"/>
      <p:bldP spid="34" grpId="0"/>
      <p:bldP spid="35" grpId="0" animBg="1"/>
      <p:bldP spid="36" grpId="0" animBg="1"/>
      <p:bldP spid="37" grpId="0"/>
      <p:bldP spid="38" grpId="0" animBg="1"/>
      <p:bldP spid="39" grpId="0"/>
      <p:bldP spid="42" grpId="0"/>
      <p:bldP spid="43" grpId="0" animBg="1"/>
      <p:bldP spid="44" grpId="0"/>
      <p:bldP spid="45" grpId="0"/>
      <p:bldP spid="46" grpId="0"/>
      <p:bldP spid="47" grpId="0"/>
      <p:bldP spid="48" grpId="0"/>
      <p:bldP spid="58" grpId="0" animBg="1"/>
      <p:bldP spid="59" grpId="0" animBg="1"/>
      <p:bldP spid="60" grpId="0" animBg="1"/>
      <p:bldP spid="80" grpId="0" animBg="1"/>
      <p:bldP spid="81" grpId="0" animBg="1"/>
      <p:bldP spid="81" grpId="1" animBg="1"/>
      <p:bldP spid="81" grpId="2" animBg="1"/>
      <p:bldP spid="81" grpId="3" animBg="1"/>
      <p:bldP spid="81" grpId="4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4</a:t>
            </a:fld>
            <a:endParaRPr lang="zh-TW" altLang="en-US"/>
          </a:p>
        </p:txBody>
      </p:sp>
      <p:cxnSp>
        <p:nvCxnSpPr>
          <p:cNvPr id="39" name="直線接點 38"/>
          <p:cNvCxnSpPr/>
          <p:nvPr/>
        </p:nvCxnSpPr>
        <p:spPr>
          <a:xfrm>
            <a:off x="112497" y="1331477"/>
            <a:ext cx="0" cy="9895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直線接點 39"/>
          <p:cNvCxnSpPr/>
          <p:nvPr/>
        </p:nvCxnSpPr>
        <p:spPr>
          <a:xfrm>
            <a:off x="1264625" y="1331477"/>
            <a:ext cx="0" cy="9895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直線接點 40"/>
          <p:cNvCxnSpPr/>
          <p:nvPr/>
        </p:nvCxnSpPr>
        <p:spPr>
          <a:xfrm>
            <a:off x="112497" y="2321005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直線接點 41"/>
          <p:cNvCxnSpPr/>
          <p:nvPr/>
        </p:nvCxnSpPr>
        <p:spPr>
          <a:xfrm>
            <a:off x="112497" y="2032973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直線接點 42"/>
          <p:cNvCxnSpPr/>
          <p:nvPr/>
        </p:nvCxnSpPr>
        <p:spPr>
          <a:xfrm>
            <a:off x="112497" y="1744941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直線接點 43"/>
          <p:cNvCxnSpPr/>
          <p:nvPr/>
        </p:nvCxnSpPr>
        <p:spPr>
          <a:xfrm>
            <a:off x="112497" y="1456909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文字方塊 44"/>
          <p:cNvSpPr txBox="1"/>
          <p:nvPr/>
        </p:nvSpPr>
        <p:spPr>
          <a:xfrm>
            <a:off x="489882" y="1979548"/>
            <a:ext cx="472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文字方塊 58"/>
          <p:cNvSpPr txBox="1"/>
          <p:nvPr/>
        </p:nvSpPr>
        <p:spPr>
          <a:xfrm>
            <a:off x="1681498" y="1525141"/>
            <a:ext cx="44939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6" name="直線單箭頭接點 65"/>
          <p:cNvCxnSpPr/>
          <p:nvPr/>
        </p:nvCxnSpPr>
        <p:spPr>
          <a:xfrm flipV="1">
            <a:off x="1880177" y="1885181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矩形 68"/>
          <p:cNvSpPr/>
          <p:nvPr/>
        </p:nvSpPr>
        <p:spPr>
          <a:xfrm>
            <a:off x="8711" y="1052737"/>
            <a:ext cx="1399930" cy="139951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文字方塊 69"/>
          <p:cNvSpPr txBox="1"/>
          <p:nvPr/>
        </p:nvSpPr>
        <p:spPr>
          <a:xfrm>
            <a:off x="8711" y="1052737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System stack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570002" y="1246401"/>
            <a:ext cx="900305" cy="939586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文字方塊 71"/>
          <p:cNvSpPr txBox="1"/>
          <p:nvPr/>
        </p:nvSpPr>
        <p:spPr>
          <a:xfrm>
            <a:off x="1533998" y="1246401"/>
            <a:ext cx="9721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Caller filter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4" name="直線接點 73"/>
          <p:cNvCxnSpPr/>
          <p:nvPr/>
        </p:nvCxnSpPr>
        <p:spPr>
          <a:xfrm>
            <a:off x="3124843" y="1333218"/>
            <a:ext cx="0" cy="9895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直線接點 75"/>
          <p:cNvCxnSpPr/>
          <p:nvPr/>
        </p:nvCxnSpPr>
        <p:spPr>
          <a:xfrm>
            <a:off x="4276971" y="1333218"/>
            <a:ext cx="0" cy="9895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直線接點 76"/>
          <p:cNvCxnSpPr/>
          <p:nvPr/>
        </p:nvCxnSpPr>
        <p:spPr>
          <a:xfrm>
            <a:off x="3124843" y="2322746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直線接點 77"/>
          <p:cNvCxnSpPr/>
          <p:nvPr/>
        </p:nvCxnSpPr>
        <p:spPr>
          <a:xfrm>
            <a:off x="3124843" y="2034714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直線接點 78"/>
          <p:cNvCxnSpPr/>
          <p:nvPr/>
        </p:nvCxnSpPr>
        <p:spPr>
          <a:xfrm>
            <a:off x="3124843" y="1746682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直線接點 79"/>
          <p:cNvCxnSpPr/>
          <p:nvPr/>
        </p:nvCxnSpPr>
        <p:spPr>
          <a:xfrm>
            <a:off x="3124843" y="1458650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文字方塊 82"/>
          <p:cNvSpPr txBox="1"/>
          <p:nvPr/>
        </p:nvSpPr>
        <p:spPr>
          <a:xfrm>
            <a:off x="3456384" y="1988840"/>
            <a:ext cx="471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文字方塊 88"/>
          <p:cNvSpPr txBox="1"/>
          <p:nvPr/>
        </p:nvSpPr>
        <p:spPr>
          <a:xfrm>
            <a:off x="4536504" y="1526882"/>
            <a:ext cx="5040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文字方塊 89"/>
          <p:cNvSpPr txBox="1"/>
          <p:nvPr/>
        </p:nvSpPr>
        <p:spPr>
          <a:xfrm>
            <a:off x="5184576" y="1526882"/>
            <a:ext cx="47563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3" name="直線單箭頭接點 92"/>
          <p:cNvCxnSpPr/>
          <p:nvPr/>
        </p:nvCxnSpPr>
        <p:spPr>
          <a:xfrm>
            <a:off x="4968552" y="1742906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直線單箭頭接點 93"/>
          <p:cNvCxnSpPr/>
          <p:nvPr/>
        </p:nvCxnSpPr>
        <p:spPr>
          <a:xfrm flipV="1">
            <a:off x="4792758" y="1886922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5" name="矩形 94"/>
          <p:cNvSpPr/>
          <p:nvPr/>
        </p:nvSpPr>
        <p:spPr>
          <a:xfrm>
            <a:off x="3021057" y="1054478"/>
            <a:ext cx="1399930" cy="139951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文字方塊 95"/>
          <p:cNvSpPr txBox="1"/>
          <p:nvPr/>
        </p:nvSpPr>
        <p:spPr>
          <a:xfrm>
            <a:off x="3021057" y="1054478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System stack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4542860" y="1248142"/>
            <a:ext cx="1145772" cy="939586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文字方塊 97"/>
          <p:cNvSpPr txBox="1"/>
          <p:nvPr/>
        </p:nvSpPr>
        <p:spPr>
          <a:xfrm>
            <a:off x="4542860" y="1248142"/>
            <a:ext cx="9721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Caller filter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0" name="直線接點 99"/>
          <p:cNvCxnSpPr/>
          <p:nvPr/>
        </p:nvCxnSpPr>
        <p:spPr>
          <a:xfrm>
            <a:off x="6310907" y="1331476"/>
            <a:ext cx="0" cy="9895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直線接點 100"/>
          <p:cNvCxnSpPr/>
          <p:nvPr/>
        </p:nvCxnSpPr>
        <p:spPr>
          <a:xfrm>
            <a:off x="7463035" y="1331476"/>
            <a:ext cx="0" cy="9895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直線接點 101"/>
          <p:cNvCxnSpPr/>
          <p:nvPr/>
        </p:nvCxnSpPr>
        <p:spPr>
          <a:xfrm>
            <a:off x="6310907" y="2321004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直線接點 102"/>
          <p:cNvCxnSpPr/>
          <p:nvPr/>
        </p:nvCxnSpPr>
        <p:spPr>
          <a:xfrm>
            <a:off x="6310907" y="2032972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直線接點 103"/>
          <p:cNvCxnSpPr/>
          <p:nvPr/>
        </p:nvCxnSpPr>
        <p:spPr>
          <a:xfrm>
            <a:off x="6310907" y="1744940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直線接點 104"/>
          <p:cNvCxnSpPr/>
          <p:nvPr/>
        </p:nvCxnSpPr>
        <p:spPr>
          <a:xfrm>
            <a:off x="6310907" y="1456908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文字方塊 108"/>
          <p:cNvSpPr txBox="1"/>
          <p:nvPr/>
        </p:nvSpPr>
        <p:spPr>
          <a:xfrm>
            <a:off x="7752796" y="1525140"/>
            <a:ext cx="5040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TW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文字方塊 109"/>
          <p:cNvSpPr txBox="1"/>
          <p:nvPr/>
        </p:nvSpPr>
        <p:spPr>
          <a:xfrm>
            <a:off x="8400868" y="1525140"/>
            <a:ext cx="50405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文字方塊 110"/>
          <p:cNvSpPr txBox="1"/>
          <p:nvPr/>
        </p:nvSpPr>
        <p:spPr>
          <a:xfrm>
            <a:off x="8976932" y="1525140"/>
            <a:ext cx="45611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2" name="直線單箭頭接點 111"/>
          <p:cNvCxnSpPr/>
          <p:nvPr/>
        </p:nvCxnSpPr>
        <p:spPr>
          <a:xfrm>
            <a:off x="8208912" y="174116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直線單箭頭接點 112"/>
          <p:cNvCxnSpPr/>
          <p:nvPr/>
        </p:nvCxnSpPr>
        <p:spPr>
          <a:xfrm>
            <a:off x="8856984" y="174116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直線單箭頭接點 113"/>
          <p:cNvCxnSpPr/>
          <p:nvPr/>
        </p:nvCxnSpPr>
        <p:spPr>
          <a:xfrm flipV="1">
            <a:off x="7968820" y="1885180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矩形 114"/>
          <p:cNvSpPr/>
          <p:nvPr/>
        </p:nvSpPr>
        <p:spPr>
          <a:xfrm>
            <a:off x="6207121" y="1052736"/>
            <a:ext cx="1399930" cy="139951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文字方塊 115"/>
          <p:cNvSpPr txBox="1"/>
          <p:nvPr/>
        </p:nvSpPr>
        <p:spPr>
          <a:xfrm>
            <a:off x="6207121" y="1052736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System stack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7704856" y="1246400"/>
            <a:ext cx="1835696" cy="939586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文字方塊 117"/>
          <p:cNvSpPr txBox="1"/>
          <p:nvPr/>
        </p:nvSpPr>
        <p:spPr>
          <a:xfrm>
            <a:off x="7704856" y="1246400"/>
            <a:ext cx="9721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Caller filter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0" name="直線接點 119"/>
          <p:cNvCxnSpPr/>
          <p:nvPr/>
        </p:nvCxnSpPr>
        <p:spPr>
          <a:xfrm>
            <a:off x="132468" y="3763920"/>
            <a:ext cx="0" cy="9895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直線接點 120"/>
          <p:cNvCxnSpPr/>
          <p:nvPr/>
        </p:nvCxnSpPr>
        <p:spPr>
          <a:xfrm>
            <a:off x="1284596" y="3763920"/>
            <a:ext cx="0" cy="9895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直線接點 121"/>
          <p:cNvCxnSpPr/>
          <p:nvPr/>
        </p:nvCxnSpPr>
        <p:spPr>
          <a:xfrm>
            <a:off x="132468" y="4753448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直線接點 122"/>
          <p:cNvCxnSpPr/>
          <p:nvPr/>
        </p:nvCxnSpPr>
        <p:spPr>
          <a:xfrm>
            <a:off x="132468" y="4465416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直線接點 123"/>
          <p:cNvCxnSpPr/>
          <p:nvPr/>
        </p:nvCxnSpPr>
        <p:spPr>
          <a:xfrm>
            <a:off x="132468" y="4177384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直線接點 124"/>
          <p:cNvCxnSpPr/>
          <p:nvPr/>
        </p:nvCxnSpPr>
        <p:spPr>
          <a:xfrm>
            <a:off x="132468" y="3889352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" name="矩形 132"/>
          <p:cNvSpPr/>
          <p:nvPr/>
        </p:nvSpPr>
        <p:spPr>
          <a:xfrm>
            <a:off x="28682" y="3485180"/>
            <a:ext cx="1399930" cy="139951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4" name="文字方塊 133"/>
          <p:cNvSpPr txBox="1"/>
          <p:nvPr/>
        </p:nvSpPr>
        <p:spPr>
          <a:xfrm>
            <a:off x="28682" y="3485180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System stack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1593994" y="3678844"/>
            <a:ext cx="900305" cy="939586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6" name="文字方塊 135"/>
          <p:cNvSpPr txBox="1"/>
          <p:nvPr/>
        </p:nvSpPr>
        <p:spPr>
          <a:xfrm>
            <a:off x="1558195" y="3678844"/>
            <a:ext cx="9721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Caller filter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7" name="直線接點 136"/>
          <p:cNvCxnSpPr/>
          <p:nvPr/>
        </p:nvCxnSpPr>
        <p:spPr>
          <a:xfrm>
            <a:off x="3087470" y="3765661"/>
            <a:ext cx="0" cy="9895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直線接點 137"/>
          <p:cNvCxnSpPr/>
          <p:nvPr/>
        </p:nvCxnSpPr>
        <p:spPr>
          <a:xfrm>
            <a:off x="4239598" y="3765661"/>
            <a:ext cx="0" cy="9895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直線接點 138"/>
          <p:cNvCxnSpPr/>
          <p:nvPr/>
        </p:nvCxnSpPr>
        <p:spPr>
          <a:xfrm>
            <a:off x="3087470" y="4755189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0" name="直線接點 139"/>
          <p:cNvCxnSpPr/>
          <p:nvPr/>
        </p:nvCxnSpPr>
        <p:spPr>
          <a:xfrm>
            <a:off x="3087470" y="4467157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直線接點 140"/>
          <p:cNvCxnSpPr/>
          <p:nvPr/>
        </p:nvCxnSpPr>
        <p:spPr>
          <a:xfrm>
            <a:off x="3087470" y="4179125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直線接點 141"/>
          <p:cNvCxnSpPr/>
          <p:nvPr/>
        </p:nvCxnSpPr>
        <p:spPr>
          <a:xfrm>
            <a:off x="3087470" y="3891093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4" name="文字方塊 143"/>
          <p:cNvSpPr txBox="1"/>
          <p:nvPr/>
        </p:nvSpPr>
        <p:spPr>
          <a:xfrm>
            <a:off x="3450789" y="4123931"/>
            <a:ext cx="47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2" name="矩形 151"/>
          <p:cNvSpPr/>
          <p:nvPr/>
        </p:nvSpPr>
        <p:spPr>
          <a:xfrm>
            <a:off x="2983684" y="3486921"/>
            <a:ext cx="1399930" cy="139951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" name="文字方塊 152"/>
          <p:cNvSpPr txBox="1"/>
          <p:nvPr/>
        </p:nvSpPr>
        <p:spPr>
          <a:xfrm>
            <a:off x="2983684" y="3486921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System stack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7" name="直線接點 156"/>
          <p:cNvCxnSpPr/>
          <p:nvPr/>
        </p:nvCxnSpPr>
        <p:spPr>
          <a:xfrm>
            <a:off x="6202387" y="3750508"/>
            <a:ext cx="0" cy="9895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8" name="直線接點 157"/>
          <p:cNvCxnSpPr/>
          <p:nvPr/>
        </p:nvCxnSpPr>
        <p:spPr>
          <a:xfrm>
            <a:off x="7354515" y="3750508"/>
            <a:ext cx="0" cy="9895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直線接點 158"/>
          <p:cNvCxnSpPr/>
          <p:nvPr/>
        </p:nvCxnSpPr>
        <p:spPr>
          <a:xfrm>
            <a:off x="6202387" y="4740036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0" name="直線接點 159"/>
          <p:cNvCxnSpPr/>
          <p:nvPr/>
        </p:nvCxnSpPr>
        <p:spPr>
          <a:xfrm>
            <a:off x="6202387" y="4452004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1" name="直線接點 160"/>
          <p:cNvCxnSpPr/>
          <p:nvPr/>
        </p:nvCxnSpPr>
        <p:spPr>
          <a:xfrm>
            <a:off x="6202387" y="4163972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直線接點 161"/>
          <p:cNvCxnSpPr/>
          <p:nvPr/>
        </p:nvCxnSpPr>
        <p:spPr>
          <a:xfrm>
            <a:off x="6202387" y="3875940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5" name="文字方塊 164"/>
          <p:cNvSpPr txBox="1"/>
          <p:nvPr/>
        </p:nvSpPr>
        <p:spPr>
          <a:xfrm>
            <a:off x="6475037" y="3825537"/>
            <a:ext cx="472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2" name="矩形 171"/>
          <p:cNvSpPr/>
          <p:nvPr/>
        </p:nvSpPr>
        <p:spPr>
          <a:xfrm>
            <a:off x="6098601" y="3471768"/>
            <a:ext cx="1399930" cy="139951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3" name="文字方塊 172"/>
          <p:cNvSpPr txBox="1"/>
          <p:nvPr/>
        </p:nvSpPr>
        <p:spPr>
          <a:xfrm>
            <a:off x="6098601" y="3471768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System stack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7" name="文字方塊 176"/>
          <p:cNvSpPr txBox="1"/>
          <p:nvPr/>
        </p:nvSpPr>
        <p:spPr>
          <a:xfrm>
            <a:off x="478075" y="4400930"/>
            <a:ext cx="472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8" name="矩形 177"/>
          <p:cNvSpPr/>
          <p:nvPr/>
        </p:nvSpPr>
        <p:spPr>
          <a:xfrm>
            <a:off x="4625127" y="3679705"/>
            <a:ext cx="900305" cy="939586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9" name="矩形 178"/>
          <p:cNvSpPr/>
          <p:nvPr/>
        </p:nvSpPr>
        <p:spPr>
          <a:xfrm>
            <a:off x="7740043" y="3676730"/>
            <a:ext cx="900305" cy="939586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-36512" y="6834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(1)</a:t>
            </a:r>
            <a:endParaRPr lang="zh-TW" altLang="en-US" dirty="0"/>
          </a:p>
        </p:txBody>
      </p:sp>
      <p:sp>
        <p:nvSpPr>
          <p:cNvPr id="180" name="文字方塊 179"/>
          <p:cNvSpPr txBox="1"/>
          <p:nvPr/>
        </p:nvSpPr>
        <p:spPr>
          <a:xfrm>
            <a:off x="2952328" y="6834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(2)</a:t>
            </a:r>
            <a:endParaRPr lang="zh-TW" altLang="en-US" dirty="0"/>
          </a:p>
        </p:txBody>
      </p:sp>
      <p:sp>
        <p:nvSpPr>
          <p:cNvPr id="181" name="文字方塊 180"/>
          <p:cNvSpPr txBox="1"/>
          <p:nvPr/>
        </p:nvSpPr>
        <p:spPr>
          <a:xfrm>
            <a:off x="6180881" y="68340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(3)</a:t>
            </a:r>
            <a:endParaRPr lang="zh-TW" altLang="en-US" dirty="0"/>
          </a:p>
        </p:txBody>
      </p:sp>
      <p:cxnSp>
        <p:nvCxnSpPr>
          <p:cNvPr id="19" name="直線接點 18"/>
          <p:cNvCxnSpPr/>
          <p:nvPr/>
        </p:nvCxnSpPr>
        <p:spPr>
          <a:xfrm>
            <a:off x="2736304" y="836712"/>
            <a:ext cx="0" cy="173370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直線接點 181"/>
          <p:cNvCxnSpPr/>
          <p:nvPr/>
        </p:nvCxnSpPr>
        <p:spPr>
          <a:xfrm>
            <a:off x="5940152" y="887379"/>
            <a:ext cx="0" cy="173370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3" name="文字方塊 182"/>
          <p:cNvSpPr txBox="1"/>
          <p:nvPr/>
        </p:nvSpPr>
        <p:spPr>
          <a:xfrm>
            <a:off x="-36512" y="307549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(1)</a:t>
            </a:r>
            <a:endParaRPr lang="zh-TW" altLang="en-US" dirty="0"/>
          </a:p>
        </p:txBody>
      </p:sp>
      <p:sp>
        <p:nvSpPr>
          <p:cNvPr id="184" name="文字方塊 183"/>
          <p:cNvSpPr txBox="1"/>
          <p:nvPr/>
        </p:nvSpPr>
        <p:spPr>
          <a:xfrm>
            <a:off x="3003771" y="3075493"/>
            <a:ext cx="560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2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185" name="文字方塊 184"/>
          <p:cNvSpPr txBox="1"/>
          <p:nvPr/>
        </p:nvSpPr>
        <p:spPr>
          <a:xfrm>
            <a:off x="6130011" y="3075493"/>
            <a:ext cx="674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3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cxnSp>
        <p:nvCxnSpPr>
          <p:cNvPr id="186" name="直線接點 185"/>
          <p:cNvCxnSpPr/>
          <p:nvPr/>
        </p:nvCxnSpPr>
        <p:spPr>
          <a:xfrm>
            <a:off x="2736000" y="3228801"/>
            <a:ext cx="0" cy="173370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7" name="直線接點 186"/>
          <p:cNvCxnSpPr/>
          <p:nvPr/>
        </p:nvCxnSpPr>
        <p:spPr>
          <a:xfrm>
            <a:off x="5807943" y="3279468"/>
            <a:ext cx="0" cy="173370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8" name="文字方塊 187"/>
          <p:cNvSpPr txBox="1"/>
          <p:nvPr/>
        </p:nvSpPr>
        <p:spPr>
          <a:xfrm>
            <a:off x="4608004" y="3687038"/>
            <a:ext cx="9721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Caller filter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9" name="文字方塊 188"/>
          <p:cNvSpPr txBox="1"/>
          <p:nvPr/>
        </p:nvSpPr>
        <p:spPr>
          <a:xfrm>
            <a:off x="7776356" y="3676730"/>
            <a:ext cx="9721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Caller filter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0" name="文字方塊 189"/>
          <p:cNvSpPr txBox="1"/>
          <p:nvPr/>
        </p:nvSpPr>
        <p:spPr>
          <a:xfrm>
            <a:off x="3448371" y="4402181"/>
            <a:ext cx="472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1" name="文字方塊 190"/>
          <p:cNvSpPr txBox="1"/>
          <p:nvPr/>
        </p:nvSpPr>
        <p:spPr>
          <a:xfrm>
            <a:off x="6522265" y="4400930"/>
            <a:ext cx="472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" name="文字方塊 191"/>
          <p:cNvSpPr txBox="1"/>
          <p:nvPr/>
        </p:nvSpPr>
        <p:spPr>
          <a:xfrm>
            <a:off x="6502073" y="4123931"/>
            <a:ext cx="47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" name="文字方塊 192"/>
          <p:cNvSpPr txBox="1"/>
          <p:nvPr/>
        </p:nvSpPr>
        <p:spPr>
          <a:xfrm>
            <a:off x="3463476" y="1699952"/>
            <a:ext cx="47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" name="文字方塊 193"/>
          <p:cNvSpPr txBox="1"/>
          <p:nvPr/>
        </p:nvSpPr>
        <p:spPr>
          <a:xfrm>
            <a:off x="6630785" y="1699712"/>
            <a:ext cx="473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" name="文字方塊 194"/>
          <p:cNvSpPr txBox="1"/>
          <p:nvPr/>
        </p:nvSpPr>
        <p:spPr>
          <a:xfrm>
            <a:off x="6631200" y="1403484"/>
            <a:ext cx="472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6" name="文字方塊 195"/>
          <p:cNvSpPr txBox="1"/>
          <p:nvPr/>
        </p:nvSpPr>
        <p:spPr>
          <a:xfrm>
            <a:off x="6657375" y="1979548"/>
            <a:ext cx="471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直線單箭頭接點 5"/>
          <p:cNvCxnSpPr/>
          <p:nvPr/>
        </p:nvCxnSpPr>
        <p:spPr>
          <a:xfrm>
            <a:off x="2421269" y="1772816"/>
            <a:ext cx="63007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直線單箭頭接點 105"/>
          <p:cNvCxnSpPr/>
          <p:nvPr/>
        </p:nvCxnSpPr>
        <p:spPr>
          <a:xfrm>
            <a:off x="5652120" y="1736751"/>
            <a:ext cx="63007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直線單箭頭接點 106"/>
          <p:cNvCxnSpPr/>
          <p:nvPr/>
        </p:nvCxnSpPr>
        <p:spPr>
          <a:xfrm>
            <a:off x="2429762" y="4221088"/>
            <a:ext cx="63007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直線單箭頭接點 107"/>
          <p:cNvCxnSpPr/>
          <p:nvPr/>
        </p:nvCxnSpPr>
        <p:spPr>
          <a:xfrm>
            <a:off x="5468531" y="4179125"/>
            <a:ext cx="63007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9" name="文字方塊 118"/>
          <p:cNvSpPr txBox="1"/>
          <p:nvPr/>
        </p:nvSpPr>
        <p:spPr>
          <a:xfrm>
            <a:off x="1278196" y="5513456"/>
            <a:ext cx="125210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void T(</a:t>
            </a:r>
            <a:r>
              <a:rPr lang="en-US" altLang="zh-TW" sz="1200" dirty="0" err="1" smtClean="0"/>
              <a:t>int</a:t>
            </a:r>
            <a:r>
              <a:rPr lang="en-US" altLang="zh-TW" sz="1200" dirty="0" smtClean="0"/>
              <a:t>){</a:t>
            </a:r>
          </a:p>
          <a:p>
            <a:r>
              <a:rPr lang="en-US" altLang="zh-TW" sz="1200" dirty="0" smtClean="0"/>
              <a:t>    M1(</a:t>
            </a:r>
            <a:r>
              <a:rPr lang="en-US" altLang="zh-TW" sz="1200" dirty="0" err="1" smtClean="0"/>
              <a:t>int</a:t>
            </a:r>
            <a:r>
              <a:rPr lang="en-US" altLang="zh-TW" sz="1200" dirty="0" smtClean="0"/>
              <a:t>);</a:t>
            </a:r>
          </a:p>
          <a:p>
            <a:r>
              <a:rPr lang="en-US" altLang="zh-TW" sz="1200" dirty="0" smtClean="0"/>
              <a:t>}</a:t>
            </a:r>
          </a:p>
        </p:txBody>
      </p:sp>
      <p:sp>
        <p:nvSpPr>
          <p:cNvPr id="126" name="文字方塊 125"/>
          <p:cNvSpPr txBox="1"/>
          <p:nvPr/>
        </p:nvSpPr>
        <p:spPr>
          <a:xfrm>
            <a:off x="2996698" y="5158933"/>
            <a:ext cx="164731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void M1(</a:t>
            </a:r>
            <a:r>
              <a:rPr lang="en-US" altLang="zh-TW" sz="1200" dirty="0" err="1" smtClean="0"/>
              <a:t>int</a:t>
            </a:r>
            <a:r>
              <a:rPr lang="en-US" altLang="zh-TW" sz="1200" dirty="0" smtClean="0"/>
              <a:t>){</a:t>
            </a:r>
          </a:p>
          <a:p>
            <a:r>
              <a:rPr lang="en-US" altLang="zh-TW" sz="1200" dirty="0" smtClean="0"/>
              <a:t>    M2(</a:t>
            </a:r>
            <a:r>
              <a:rPr lang="en-US" altLang="zh-TW" sz="1200" dirty="0" err="1" smtClean="0"/>
              <a:t>int</a:t>
            </a:r>
            <a:r>
              <a:rPr lang="en-US" altLang="zh-TW" sz="1200" dirty="0" smtClean="0"/>
              <a:t>);</a:t>
            </a:r>
          </a:p>
          <a:p>
            <a:r>
              <a:rPr lang="en-US" altLang="zh-TW" sz="1200" dirty="0" smtClean="0"/>
              <a:t>    // do something</a:t>
            </a:r>
          </a:p>
          <a:p>
            <a:r>
              <a:rPr lang="en-US" altLang="zh-TW" sz="1200" dirty="0" smtClean="0"/>
              <a:t>}</a:t>
            </a:r>
          </a:p>
        </p:txBody>
      </p:sp>
      <p:sp>
        <p:nvSpPr>
          <p:cNvPr id="127" name="文字方塊 126"/>
          <p:cNvSpPr txBox="1"/>
          <p:nvPr/>
        </p:nvSpPr>
        <p:spPr>
          <a:xfrm>
            <a:off x="2987824" y="6095037"/>
            <a:ext cx="164731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void M2(</a:t>
            </a:r>
            <a:r>
              <a:rPr lang="en-US" altLang="zh-TW" sz="1200" dirty="0" err="1" smtClean="0"/>
              <a:t>int</a:t>
            </a:r>
            <a:r>
              <a:rPr lang="en-US" altLang="zh-TW" sz="1200" dirty="0" smtClean="0"/>
              <a:t>){</a:t>
            </a:r>
          </a:p>
          <a:p>
            <a:r>
              <a:rPr lang="en-US" altLang="zh-TW" sz="1200" dirty="0" smtClean="0"/>
              <a:t>    // do something</a:t>
            </a:r>
          </a:p>
          <a:p>
            <a:r>
              <a:rPr lang="en-US" altLang="zh-TW" sz="1200" dirty="0" smtClean="0"/>
              <a:t>}</a:t>
            </a:r>
          </a:p>
        </p:txBody>
      </p:sp>
      <p:cxnSp>
        <p:nvCxnSpPr>
          <p:cNvPr id="11" name="肘形接點 10"/>
          <p:cNvCxnSpPr>
            <a:endCxn id="126" idx="1"/>
          </p:cNvCxnSpPr>
          <p:nvPr/>
        </p:nvCxnSpPr>
        <p:spPr>
          <a:xfrm flipV="1">
            <a:off x="2339752" y="5574432"/>
            <a:ext cx="656946" cy="260449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肘形接點 25"/>
          <p:cNvCxnSpPr>
            <a:endCxn id="127" idx="3"/>
          </p:cNvCxnSpPr>
          <p:nvPr/>
        </p:nvCxnSpPr>
        <p:spPr>
          <a:xfrm rot="16200000" flipH="1">
            <a:off x="3825518" y="5608586"/>
            <a:ext cx="904747" cy="714485"/>
          </a:xfrm>
          <a:prstGeom prst="bentConnector4">
            <a:avLst>
              <a:gd name="adj1" fmla="val 639"/>
              <a:gd name="adj2" fmla="val 131995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326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0"/>
                            </p:stCondLst>
                            <p:childTnLst>
                              <p:par>
                                <p:cTn id="29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5" grpId="1"/>
      <p:bldP spid="59" grpId="0" animBg="1"/>
      <p:bldP spid="59" grpId="1" animBg="1"/>
      <p:bldP spid="69" grpId="0" animBg="1"/>
      <p:bldP spid="70" grpId="0"/>
      <p:bldP spid="71" grpId="0" animBg="1"/>
      <p:bldP spid="72" grpId="0"/>
      <p:bldP spid="83" grpId="0"/>
      <p:bldP spid="83" grpId="1"/>
      <p:bldP spid="89" grpId="0" animBg="1"/>
      <p:bldP spid="89" grpId="1" animBg="1"/>
      <p:bldP spid="90" grpId="0" animBg="1"/>
      <p:bldP spid="90" grpId="1" animBg="1"/>
      <p:bldP spid="95" grpId="0" animBg="1"/>
      <p:bldP spid="96" grpId="0"/>
      <p:bldP spid="97" grpId="0" animBg="1"/>
      <p:bldP spid="98" grpId="0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5" grpId="0" animBg="1"/>
      <p:bldP spid="116" grpId="0"/>
      <p:bldP spid="117" grpId="0" animBg="1"/>
      <p:bldP spid="118" grpId="0"/>
      <p:bldP spid="133" grpId="0" animBg="1"/>
      <p:bldP spid="134" grpId="0"/>
      <p:bldP spid="135" grpId="0" animBg="1"/>
      <p:bldP spid="136" grpId="0"/>
      <p:bldP spid="144" grpId="0"/>
      <p:bldP spid="144" grpId="1"/>
      <p:bldP spid="144" grpId="2"/>
      <p:bldP spid="152" grpId="0" animBg="1"/>
      <p:bldP spid="153" grpId="0"/>
      <p:bldP spid="165" grpId="0"/>
      <p:bldP spid="165" grpId="1"/>
      <p:bldP spid="165" grpId="2"/>
      <p:bldP spid="172" grpId="0" animBg="1"/>
      <p:bldP spid="173" grpId="0"/>
      <p:bldP spid="177" grpId="0"/>
      <p:bldP spid="178" grpId="0" animBg="1"/>
      <p:bldP spid="179" grpId="0" animBg="1"/>
      <p:bldP spid="188" grpId="0"/>
      <p:bldP spid="189" grpId="0"/>
      <p:bldP spid="190" grpId="0"/>
      <p:bldP spid="191" grpId="0"/>
      <p:bldP spid="192" grpId="0"/>
      <p:bldP spid="192" grpId="1"/>
      <p:bldP spid="192" grpId="2"/>
      <p:bldP spid="193" grpId="0"/>
      <p:bldP spid="193" grpId="1"/>
      <p:bldP spid="193" grpId="2"/>
      <p:bldP spid="194" grpId="0"/>
      <p:bldP spid="194" grpId="1"/>
      <p:bldP spid="194" grpId="2"/>
      <p:bldP spid="195" grpId="0"/>
      <p:bldP spid="195" grpId="1"/>
      <p:bldP spid="195" grpId="2"/>
      <p:bldP spid="196" grpId="0"/>
      <p:bldP spid="19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5</a:t>
            </a:fld>
            <a:endParaRPr lang="zh-TW" altLang="en-US"/>
          </a:p>
        </p:txBody>
      </p:sp>
      <p:sp>
        <p:nvSpPr>
          <p:cNvPr id="5" name="流程圖: 程序 4"/>
          <p:cNvSpPr/>
          <p:nvPr/>
        </p:nvSpPr>
        <p:spPr>
          <a:xfrm>
            <a:off x="1691680" y="1082353"/>
            <a:ext cx="6876764" cy="5661248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流程圖: 程序 5"/>
          <p:cNvSpPr/>
          <p:nvPr/>
        </p:nvSpPr>
        <p:spPr>
          <a:xfrm>
            <a:off x="3620708" y="1732277"/>
            <a:ext cx="2021094" cy="1102431"/>
          </a:xfrm>
          <a:prstGeom prst="flowChartProcess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流程圖: 接點 6"/>
          <p:cNvSpPr/>
          <p:nvPr/>
        </p:nvSpPr>
        <p:spPr>
          <a:xfrm>
            <a:off x="8784468" y="5114708"/>
            <a:ext cx="216024" cy="216024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流程圖: 程序 7"/>
          <p:cNvSpPr/>
          <p:nvPr/>
        </p:nvSpPr>
        <p:spPr>
          <a:xfrm>
            <a:off x="5904147" y="1217077"/>
            <a:ext cx="2574409" cy="1568062"/>
          </a:xfrm>
          <a:prstGeom prst="flowChartProcess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流程圖: 接點 8"/>
          <p:cNvSpPr/>
          <p:nvPr/>
        </p:nvSpPr>
        <p:spPr>
          <a:xfrm>
            <a:off x="6156177" y="332656"/>
            <a:ext cx="2160362" cy="792088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5580112" y="600943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/>
              <a:t>Start</a:t>
            </a:r>
            <a:endParaRPr lang="zh-TW" altLang="en-US" sz="1400" dirty="0"/>
          </a:p>
        </p:txBody>
      </p:sp>
      <p:cxnSp>
        <p:nvCxnSpPr>
          <p:cNvPr id="11" name="直線單箭頭接點 10"/>
          <p:cNvCxnSpPr/>
          <p:nvPr/>
        </p:nvCxnSpPr>
        <p:spPr>
          <a:xfrm>
            <a:off x="7173666" y="1093386"/>
            <a:ext cx="0" cy="2473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文字方塊 11"/>
          <p:cNvSpPr txBox="1"/>
          <p:nvPr/>
        </p:nvSpPr>
        <p:spPr>
          <a:xfrm>
            <a:off x="6444208" y="1825079"/>
            <a:ext cx="1512289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Instrument probes</a:t>
            </a:r>
            <a:endParaRPr lang="zh-TW" altLang="en-US" sz="1200" dirty="0"/>
          </a:p>
        </p:txBody>
      </p:sp>
      <p:cxnSp>
        <p:nvCxnSpPr>
          <p:cNvPr id="13" name="直線單箭頭接點 12"/>
          <p:cNvCxnSpPr/>
          <p:nvPr/>
        </p:nvCxnSpPr>
        <p:spPr>
          <a:xfrm>
            <a:off x="7155348" y="2091626"/>
            <a:ext cx="0" cy="2682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文字方塊 13"/>
          <p:cNvSpPr txBox="1"/>
          <p:nvPr/>
        </p:nvSpPr>
        <p:spPr>
          <a:xfrm>
            <a:off x="5976155" y="2348880"/>
            <a:ext cx="2412269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Configure profiling level &amp; area</a:t>
            </a:r>
            <a:endParaRPr lang="zh-TW" altLang="en-US" sz="1200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4148952" y="1124744"/>
            <a:ext cx="17821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400" b="1" dirty="0" smtClean="0"/>
              <a:t>Instrumentation</a:t>
            </a:r>
          </a:p>
        </p:txBody>
      </p:sp>
      <p:sp>
        <p:nvSpPr>
          <p:cNvPr id="17" name="文字方塊 16"/>
          <p:cNvSpPr txBox="1"/>
          <p:nvPr/>
        </p:nvSpPr>
        <p:spPr>
          <a:xfrm>
            <a:off x="3831094" y="1829163"/>
            <a:ext cx="1553811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/>
              <a:t>Activate profiling</a:t>
            </a:r>
            <a:endParaRPr lang="zh-TW" altLang="en-US" sz="1200" dirty="0"/>
          </a:p>
        </p:txBody>
      </p:sp>
      <p:sp>
        <p:nvSpPr>
          <p:cNvPr id="18" name="流程圖: 程序 17"/>
          <p:cNvSpPr/>
          <p:nvPr/>
        </p:nvSpPr>
        <p:spPr>
          <a:xfrm>
            <a:off x="3800729" y="2236332"/>
            <a:ext cx="1728192" cy="475411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文字方塊 18"/>
          <p:cNvSpPr txBox="1"/>
          <p:nvPr/>
        </p:nvSpPr>
        <p:spPr>
          <a:xfrm>
            <a:off x="3800729" y="223633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/>
              <a:t>Log time and energy consumption results</a:t>
            </a:r>
            <a:endParaRPr lang="zh-TW" altLang="en-US" sz="1200" dirty="0"/>
          </a:p>
        </p:txBody>
      </p:sp>
      <p:sp>
        <p:nvSpPr>
          <p:cNvPr id="20" name="流程圖: 決策 19"/>
          <p:cNvSpPr/>
          <p:nvPr/>
        </p:nvSpPr>
        <p:spPr>
          <a:xfrm>
            <a:off x="3995936" y="4654792"/>
            <a:ext cx="1944216" cy="1071993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文字方塊 20"/>
          <p:cNvSpPr txBox="1"/>
          <p:nvPr/>
        </p:nvSpPr>
        <p:spPr>
          <a:xfrm>
            <a:off x="4196657" y="4962163"/>
            <a:ext cx="1599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Limit profiling area by profiling results?</a:t>
            </a:r>
            <a:endParaRPr lang="zh-TW" altLang="en-US" sz="1200" dirty="0"/>
          </a:p>
        </p:txBody>
      </p:sp>
      <p:sp>
        <p:nvSpPr>
          <p:cNvPr id="22" name="流程圖: 決策 21"/>
          <p:cNvSpPr/>
          <p:nvPr/>
        </p:nvSpPr>
        <p:spPr>
          <a:xfrm>
            <a:off x="6156176" y="4653136"/>
            <a:ext cx="2157421" cy="1050704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3" name="文字方塊 22"/>
          <p:cNvSpPr txBox="1"/>
          <p:nvPr/>
        </p:nvSpPr>
        <p:spPr>
          <a:xfrm>
            <a:off x="6516216" y="4970692"/>
            <a:ext cx="1548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Want more detailed profiling results?</a:t>
            </a:r>
            <a:endParaRPr lang="zh-TW" altLang="en-US" sz="1200" dirty="0"/>
          </a:p>
        </p:txBody>
      </p:sp>
      <p:cxnSp>
        <p:nvCxnSpPr>
          <p:cNvPr id="27" name="直線單箭頭接點 26"/>
          <p:cNvCxnSpPr/>
          <p:nvPr/>
        </p:nvCxnSpPr>
        <p:spPr>
          <a:xfrm>
            <a:off x="8316537" y="5194844"/>
            <a:ext cx="437688" cy="49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流程圖: 接點 27"/>
          <p:cNvSpPr/>
          <p:nvPr/>
        </p:nvSpPr>
        <p:spPr>
          <a:xfrm>
            <a:off x="8820472" y="5153470"/>
            <a:ext cx="144016" cy="138499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9" name="文字方塊 28"/>
          <p:cNvSpPr txBox="1"/>
          <p:nvPr/>
        </p:nvSpPr>
        <p:spPr>
          <a:xfrm>
            <a:off x="8640452" y="4868197"/>
            <a:ext cx="468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End</a:t>
            </a:r>
            <a:endParaRPr lang="zh-TW" altLang="en-US" sz="1200" dirty="0"/>
          </a:p>
        </p:txBody>
      </p:sp>
      <p:sp>
        <p:nvSpPr>
          <p:cNvPr id="30" name="文字方塊 29"/>
          <p:cNvSpPr txBox="1"/>
          <p:nvPr/>
        </p:nvSpPr>
        <p:spPr>
          <a:xfrm>
            <a:off x="6768244" y="5600273"/>
            <a:ext cx="468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Yes</a:t>
            </a:r>
            <a:endParaRPr lang="zh-TW" altLang="en-US" sz="1200" dirty="0"/>
          </a:p>
        </p:txBody>
      </p:sp>
      <p:sp>
        <p:nvSpPr>
          <p:cNvPr id="31" name="文字方塊 30"/>
          <p:cNvSpPr txBox="1"/>
          <p:nvPr/>
        </p:nvSpPr>
        <p:spPr>
          <a:xfrm>
            <a:off x="5775199" y="5196972"/>
            <a:ext cx="468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No</a:t>
            </a:r>
            <a:endParaRPr lang="zh-TW" altLang="en-US" sz="1200" dirty="0"/>
          </a:p>
        </p:txBody>
      </p:sp>
      <p:sp>
        <p:nvSpPr>
          <p:cNvPr id="32" name="文字方塊 31"/>
          <p:cNvSpPr txBox="1"/>
          <p:nvPr/>
        </p:nvSpPr>
        <p:spPr>
          <a:xfrm>
            <a:off x="8010504" y="5258724"/>
            <a:ext cx="468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No</a:t>
            </a:r>
            <a:endParaRPr lang="zh-TW" altLang="en-US" sz="1200" dirty="0"/>
          </a:p>
        </p:txBody>
      </p:sp>
      <p:sp>
        <p:nvSpPr>
          <p:cNvPr id="33" name="文字方塊 32"/>
          <p:cNvSpPr txBox="1"/>
          <p:nvPr/>
        </p:nvSpPr>
        <p:spPr>
          <a:xfrm>
            <a:off x="3815916" y="4847965"/>
            <a:ext cx="468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Yes</a:t>
            </a:r>
            <a:endParaRPr lang="zh-TW" altLang="en-US" sz="1200" dirty="0"/>
          </a:p>
        </p:txBody>
      </p:sp>
      <p:sp>
        <p:nvSpPr>
          <p:cNvPr id="34" name="流程圖: 程序 33"/>
          <p:cNvSpPr/>
          <p:nvPr/>
        </p:nvSpPr>
        <p:spPr>
          <a:xfrm>
            <a:off x="4211960" y="6068435"/>
            <a:ext cx="1800200" cy="399472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文字方塊 34"/>
          <p:cNvSpPr txBox="1"/>
          <p:nvPr/>
        </p:nvSpPr>
        <p:spPr>
          <a:xfrm>
            <a:off x="4211960" y="6040940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/>
              <a:t>Zoom in to a more detailed level</a:t>
            </a:r>
            <a:endParaRPr lang="zh-TW" altLang="en-US" sz="1200" dirty="0"/>
          </a:p>
        </p:txBody>
      </p:sp>
      <p:sp>
        <p:nvSpPr>
          <p:cNvPr id="36" name="文字方塊 35"/>
          <p:cNvSpPr txBox="1"/>
          <p:nvPr/>
        </p:nvSpPr>
        <p:spPr>
          <a:xfrm>
            <a:off x="3131840" y="1577048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smtClean="0"/>
              <a:t>Log</a:t>
            </a:r>
          </a:p>
        </p:txBody>
      </p:sp>
      <p:sp>
        <p:nvSpPr>
          <p:cNvPr id="37" name="文字方塊 36"/>
          <p:cNvSpPr txBox="1"/>
          <p:nvPr/>
        </p:nvSpPr>
        <p:spPr>
          <a:xfrm>
            <a:off x="6411022" y="404664"/>
            <a:ext cx="1761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Give source code of the application and the framework</a:t>
            </a:r>
            <a:endParaRPr lang="zh-TW" altLang="en-US" sz="1200" dirty="0"/>
          </a:p>
        </p:txBody>
      </p:sp>
      <p:cxnSp>
        <p:nvCxnSpPr>
          <p:cNvPr id="40" name="直線單箭頭接點 39"/>
          <p:cNvCxnSpPr/>
          <p:nvPr/>
        </p:nvCxnSpPr>
        <p:spPr>
          <a:xfrm>
            <a:off x="5940152" y="5178488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流程圖: 決策 41"/>
          <p:cNvSpPr/>
          <p:nvPr/>
        </p:nvSpPr>
        <p:spPr>
          <a:xfrm>
            <a:off x="6122991" y="5844660"/>
            <a:ext cx="2157421" cy="854224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3" name="文字方塊 42"/>
          <p:cNvSpPr txBox="1"/>
          <p:nvPr/>
        </p:nvSpPr>
        <p:spPr>
          <a:xfrm>
            <a:off x="6516216" y="6021195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Upper bound of  fine-grained level?</a:t>
            </a:r>
            <a:endParaRPr lang="zh-TW" altLang="en-US" sz="1200" dirty="0"/>
          </a:p>
        </p:txBody>
      </p:sp>
      <p:sp>
        <p:nvSpPr>
          <p:cNvPr id="45" name="文字方塊 44"/>
          <p:cNvSpPr txBox="1"/>
          <p:nvPr/>
        </p:nvSpPr>
        <p:spPr>
          <a:xfrm>
            <a:off x="7920372" y="6309320"/>
            <a:ext cx="468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Yes</a:t>
            </a:r>
            <a:endParaRPr lang="zh-TW" altLang="en-US" sz="1200" dirty="0"/>
          </a:p>
        </p:txBody>
      </p:sp>
      <p:sp>
        <p:nvSpPr>
          <p:cNvPr id="46" name="文字方塊 45"/>
          <p:cNvSpPr txBox="1"/>
          <p:nvPr/>
        </p:nvSpPr>
        <p:spPr>
          <a:xfrm>
            <a:off x="6048164" y="6320353"/>
            <a:ext cx="468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No</a:t>
            </a:r>
            <a:endParaRPr lang="zh-TW" altLang="en-US" sz="1200" dirty="0"/>
          </a:p>
        </p:txBody>
      </p:sp>
      <p:cxnSp>
        <p:nvCxnSpPr>
          <p:cNvPr id="47" name="直線單箭頭接點 46"/>
          <p:cNvCxnSpPr/>
          <p:nvPr/>
        </p:nvCxnSpPr>
        <p:spPr>
          <a:xfrm>
            <a:off x="7236296" y="5661248"/>
            <a:ext cx="0" cy="2035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直線單箭頭接點 47"/>
          <p:cNvCxnSpPr/>
          <p:nvPr/>
        </p:nvCxnSpPr>
        <p:spPr>
          <a:xfrm flipH="1">
            <a:off x="5976156" y="6263930"/>
            <a:ext cx="21038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文字方塊 51"/>
          <p:cNvSpPr txBox="1"/>
          <p:nvPr/>
        </p:nvSpPr>
        <p:spPr>
          <a:xfrm>
            <a:off x="1784682" y="3140968"/>
            <a:ext cx="1923222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Update the configuration</a:t>
            </a:r>
            <a:endParaRPr lang="zh-TW" altLang="en-US" sz="1200" dirty="0"/>
          </a:p>
        </p:txBody>
      </p:sp>
      <p:cxnSp>
        <p:nvCxnSpPr>
          <p:cNvPr id="54" name="肘形接點 53"/>
          <p:cNvCxnSpPr>
            <a:stCxn id="35" idx="1"/>
          </p:cNvCxnSpPr>
          <p:nvPr/>
        </p:nvCxnSpPr>
        <p:spPr>
          <a:xfrm rot="10800000">
            <a:off x="2051720" y="3452207"/>
            <a:ext cx="2160240" cy="281956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直線單箭頭接點 54"/>
          <p:cNvCxnSpPr/>
          <p:nvPr/>
        </p:nvCxnSpPr>
        <p:spPr>
          <a:xfrm>
            <a:off x="4587178" y="2020308"/>
            <a:ext cx="0" cy="2456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文字方塊 60"/>
          <p:cNvSpPr txBox="1"/>
          <p:nvPr/>
        </p:nvSpPr>
        <p:spPr>
          <a:xfrm>
            <a:off x="2195736" y="5373216"/>
            <a:ext cx="16201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400" b="1" dirty="0" smtClean="0"/>
              <a:t>Profiling levels &amp; area adjustment</a:t>
            </a:r>
          </a:p>
        </p:txBody>
      </p:sp>
      <p:sp>
        <p:nvSpPr>
          <p:cNvPr id="62" name="文字方塊 61"/>
          <p:cNvSpPr txBox="1"/>
          <p:nvPr/>
        </p:nvSpPr>
        <p:spPr>
          <a:xfrm>
            <a:off x="3923928" y="3356992"/>
            <a:ext cx="13033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400" b="1" dirty="0" smtClean="0"/>
              <a:t>Bottlenecks analysis</a:t>
            </a:r>
          </a:p>
        </p:txBody>
      </p:sp>
      <p:cxnSp>
        <p:nvCxnSpPr>
          <p:cNvPr id="64" name="直線接點 63"/>
          <p:cNvCxnSpPr/>
          <p:nvPr/>
        </p:nvCxnSpPr>
        <p:spPr>
          <a:xfrm>
            <a:off x="3779912" y="4581128"/>
            <a:ext cx="4608512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線接點 64"/>
          <p:cNvCxnSpPr/>
          <p:nvPr/>
        </p:nvCxnSpPr>
        <p:spPr>
          <a:xfrm>
            <a:off x="8388424" y="4581128"/>
            <a:ext cx="0" cy="118188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直線接點 67"/>
          <p:cNvCxnSpPr/>
          <p:nvPr/>
        </p:nvCxnSpPr>
        <p:spPr>
          <a:xfrm>
            <a:off x="3779912" y="6698884"/>
            <a:ext cx="4608512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直線接點 68"/>
          <p:cNvCxnSpPr/>
          <p:nvPr/>
        </p:nvCxnSpPr>
        <p:spPr>
          <a:xfrm>
            <a:off x="8388424" y="5751637"/>
            <a:ext cx="0" cy="947247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文字方塊 69"/>
          <p:cNvSpPr txBox="1"/>
          <p:nvPr/>
        </p:nvSpPr>
        <p:spPr>
          <a:xfrm>
            <a:off x="6030040" y="1340768"/>
            <a:ext cx="2358384" cy="27728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Analyze instrumentation range</a:t>
            </a:r>
            <a:endParaRPr lang="zh-TW" altLang="en-US" sz="1200" dirty="0"/>
          </a:p>
        </p:txBody>
      </p:sp>
      <p:cxnSp>
        <p:nvCxnSpPr>
          <p:cNvPr id="71" name="直線單箭頭接點 70"/>
          <p:cNvCxnSpPr/>
          <p:nvPr/>
        </p:nvCxnSpPr>
        <p:spPr>
          <a:xfrm>
            <a:off x="7164288" y="1556792"/>
            <a:ext cx="0" cy="2682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文字方塊 74"/>
          <p:cNvSpPr txBox="1"/>
          <p:nvPr/>
        </p:nvSpPr>
        <p:spPr>
          <a:xfrm>
            <a:off x="-3058267" y="1867995"/>
            <a:ext cx="206051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void </a:t>
            </a:r>
            <a:r>
              <a:rPr lang="en-US" altLang="zh-TW" sz="1200" dirty="0" err="1" smtClean="0"/>
              <a:t>setTime</a:t>
            </a:r>
            <a:r>
              <a:rPr lang="en-US" altLang="zh-TW" sz="1200" dirty="0" smtClean="0"/>
              <a:t>(</a:t>
            </a:r>
            <a:r>
              <a:rPr lang="en-US" altLang="zh-TW" sz="1200" dirty="0" err="1" smtClean="0"/>
              <a:t>int</a:t>
            </a:r>
            <a:r>
              <a:rPr lang="en-US" altLang="zh-TW" sz="1200" dirty="0" smtClean="0"/>
              <a:t>){</a:t>
            </a:r>
          </a:p>
          <a:p>
            <a:r>
              <a:rPr lang="en-US" altLang="zh-TW" sz="1200" dirty="0" smtClean="0"/>
              <a:t>    check(</a:t>
            </a:r>
            <a:r>
              <a:rPr lang="en-US" altLang="zh-TW" sz="1200" dirty="0" err="1" smtClean="0"/>
              <a:t>int</a:t>
            </a:r>
            <a:r>
              <a:rPr lang="en-US" altLang="zh-TW" sz="1200" dirty="0" smtClean="0"/>
              <a:t>);</a:t>
            </a:r>
          </a:p>
          <a:p>
            <a:r>
              <a:rPr lang="en-US" altLang="zh-TW" sz="1200" dirty="0" smtClean="0"/>
              <a:t>    transfer(</a:t>
            </a:r>
            <a:r>
              <a:rPr lang="en-US" altLang="zh-TW" sz="1200" dirty="0" err="1" smtClean="0"/>
              <a:t>time.push</a:t>
            </a:r>
            <a:r>
              <a:rPr lang="en-US" altLang="zh-TW" sz="1200" dirty="0" smtClean="0"/>
              <a:t>(</a:t>
            </a:r>
            <a:r>
              <a:rPr lang="en-US" altLang="zh-TW" sz="1200" dirty="0" err="1" smtClean="0"/>
              <a:t>int</a:t>
            </a:r>
            <a:r>
              <a:rPr lang="en-US" altLang="zh-TW" sz="1200" dirty="0" smtClean="0"/>
              <a:t>));</a:t>
            </a:r>
          </a:p>
          <a:p>
            <a:r>
              <a:rPr lang="en-US" altLang="zh-TW" sz="1200" dirty="0" smtClean="0"/>
              <a:t>}</a:t>
            </a:r>
          </a:p>
        </p:txBody>
      </p:sp>
      <p:sp>
        <p:nvSpPr>
          <p:cNvPr id="76" name="文字方塊 75"/>
          <p:cNvSpPr txBox="1"/>
          <p:nvPr/>
        </p:nvSpPr>
        <p:spPr>
          <a:xfrm>
            <a:off x="-252536" y="1611957"/>
            <a:ext cx="1800200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File name: Date.java</a:t>
            </a:r>
          </a:p>
          <a:p>
            <a:r>
              <a:rPr lang="en-US" altLang="zh-TW" sz="1200" dirty="0" smtClean="0"/>
              <a:t>Method name: </a:t>
            </a:r>
            <a:r>
              <a:rPr lang="en-US" altLang="zh-TW" sz="1200" dirty="0" err="1" smtClean="0"/>
              <a:t>setTime</a:t>
            </a:r>
            <a:endParaRPr lang="en-US" altLang="zh-TW" sz="1200" dirty="0" smtClean="0"/>
          </a:p>
          <a:p>
            <a:r>
              <a:rPr lang="en-US" altLang="zh-TW" sz="1200" dirty="0" smtClean="0"/>
              <a:t>Line number: 20</a:t>
            </a:r>
          </a:p>
          <a:p>
            <a:r>
              <a:rPr lang="en-US" altLang="zh-TW" sz="1200" dirty="0" smtClean="0"/>
              <a:t>Called methods:</a:t>
            </a:r>
          </a:p>
          <a:p>
            <a:pPr marL="228600" indent="-228600">
              <a:buAutoNum type="arabicPeriod"/>
            </a:pPr>
            <a:r>
              <a:rPr lang="en-US" altLang="zh-TW" sz="1200" dirty="0"/>
              <a:t>c</a:t>
            </a:r>
            <a:r>
              <a:rPr lang="en-US" altLang="zh-TW" sz="1200" dirty="0" smtClean="0"/>
              <a:t>heck</a:t>
            </a:r>
          </a:p>
          <a:p>
            <a:pPr marL="228600" indent="-228600">
              <a:buAutoNum type="arabicPeriod"/>
            </a:pPr>
            <a:r>
              <a:rPr lang="en-US" altLang="zh-TW" sz="1200" dirty="0" smtClean="0"/>
              <a:t>Transfer</a:t>
            </a:r>
          </a:p>
          <a:p>
            <a:pPr marL="228600" indent="-228600">
              <a:buAutoNum type="arabicPeriod"/>
            </a:pPr>
            <a:r>
              <a:rPr lang="en-US" altLang="zh-TW" sz="1200" dirty="0" smtClean="0"/>
              <a:t>push</a:t>
            </a:r>
            <a:endParaRPr lang="zh-TW" altLang="en-US" sz="1200" dirty="0"/>
          </a:p>
        </p:txBody>
      </p:sp>
      <p:cxnSp>
        <p:nvCxnSpPr>
          <p:cNvPr id="77" name="直線單箭頭接點 76"/>
          <p:cNvCxnSpPr/>
          <p:nvPr/>
        </p:nvCxnSpPr>
        <p:spPr>
          <a:xfrm>
            <a:off x="-925741" y="2328900"/>
            <a:ext cx="5760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流程圖: 程序 95"/>
          <p:cNvSpPr/>
          <p:nvPr/>
        </p:nvSpPr>
        <p:spPr>
          <a:xfrm>
            <a:off x="5230390" y="2924944"/>
            <a:ext cx="2077914" cy="1579488"/>
          </a:xfrm>
          <a:prstGeom prst="flowChartProcess">
            <a:avLst/>
          </a:prstGeom>
          <a:ln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文字方塊 2"/>
          <p:cNvSpPr txBox="1"/>
          <p:nvPr/>
        </p:nvSpPr>
        <p:spPr>
          <a:xfrm>
            <a:off x="-997749" y="1844824"/>
            <a:ext cx="817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Analyzed results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7" name="肘形接點 56"/>
          <p:cNvCxnSpPr/>
          <p:nvPr/>
        </p:nvCxnSpPr>
        <p:spPr>
          <a:xfrm rot="5400000" flipH="1" flipV="1">
            <a:off x="8162448" y="5527308"/>
            <a:ext cx="884125" cy="575942"/>
          </a:xfrm>
          <a:prstGeom prst="bentConnector3">
            <a:avLst>
              <a:gd name="adj1" fmla="val -1041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直線接點 86"/>
          <p:cNvCxnSpPr/>
          <p:nvPr/>
        </p:nvCxnSpPr>
        <p:spPr>
          <a:xfrm>
            <a:off x="3779912" y="4569757"/>
            <a:ext cx="0" cy="2129127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文字方塊 38"/>
          <p:cNvSpPr txBox="1"/>
          <p:nvPr/>
        </p:nvSpPr>
        <p:spPr>
          <a:xfrm>
            <a:off x="5337268" y="3036514"/>
            <a:ext cx="1890088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/>
              <a:t>Correlate energy results with time results</a:t>
            </a:r>
            <a:endParaRPr lang="zh-TW" altLang="en-US" sz="1200" dirty="0"/>
          </a:p>
        </p:txBody>
      </p:sp>
      <p:cxnSp>
        <p:nvCxnSpPr>
          <p:cNvPr id="41" name="直線單箭頭接點 40"/>
          <p:cNvCxnSpPr/>
          <p:nvPr/>
        </p:nvCxnSpPr>
        <p:spPr>
          <a:xfrm>
            <a:off x="6227587" y="3452206"/>
            <a:ext cx="0" cy="264826"/>
          </a:xfrm>
          <a:prstGeom prst="straightConnector1">
            <a:avLst/>
          </a:prstGeom>
          <a:ln w="952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文字方塊 73"/>
          <p:cNvSpPr txBox="1"/>
          <p:nvPr/>
        </p:nvSpPr>
        <p:spPr>
          <a:xfrm>
            <a:off x="4254211" y="2996952"/>
            <a:ext cx="9658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Result files</a:t>
            </a:r>
            <a:endParaRPr lang="zh-TW" altLang="en-US" sz="1200" dirty="0"/>
          </a:p>
        </p:txBody>
      </p:sp>
      <p:grpSp>
        <p:nvGrpSpPr>
          <p:cNvPr id="120" name="群組 119"/>
          <p:cNvGrpSpPr/>
          <p:nvPr/>
        </p:nvGrpSpPr>
        <p:grpSpPr>
          <a:xfrm>
            <a:off x="5302642" y="3731201"/>
            <a:ext cx="1872208" cy="663029"/>
            <a:chOff x="-1853750" y="4299134"/>
            <a:chExt cx="1872208" cy="663029"/>
          </a:xfrm>
        </p:grpSpPr>
        <p:sp>
          <p:nvSpPr>
            <p:cNvPr id="114" name="流程圖: 決策 113"/>
            <p:cNvSpPr/>
            <p:nvPr/>
          </p:nvSpPr>
          <p:spPr>
            <a:xfrm>
              <a:off x="-1853750" y="4299134"/>
              <a:ext cx="1872208" cy="663029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5" name="文字方塊 94"/>
            <p:cNvSpPr txBox="1"/>
            <p:nvPr/>
          </p:nvSpPr>
          <p:spPr>
            <a:xfrm>
              <a:off x="-1349694" y="4394230"/>
              <a:ext cx="1249643" cy="46166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TW" sz="1200" dirty="0" smtClean="0"/>
                <a:t>Find bottlenecks?</a:t>
              </a:r>
              <a:endParaRPr lang="zh-TW" altLang="en-US" sz="1200" dirty="0"/>
            </a:p>
          </p:txBody>
        </p:sp>
      </p:grpSp>
      <p:cxnSp>
        <p:nvCxnSpPr>
          <p:cNvPr id="117" name="肘形接點 116"/>
          <p:cNvCxnSpPr>
            <a:endCxn id="17" idx="0"/>
          </p:cNvCxnSpPr>
          <p:nvPr/>
        </p:nvCxnSpPr>
        <p:spPr>
          <a:xfrm rot="10800000">
            <a:off x="4608000" y="1829163"/>
            <a:ext cx="1332154" cy="658216"/>
          </a:xfrm>
          <a:prstGeom prst="bentConnector4">
            <a:avLst>
              <a:gd name="adj1" fmla="val 13709"/>
              <a:gd name="adj2" fmla="val 13473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肘形接點 121"/>
          <p:cNvCxnSpPr>
            <a:endCxn id="39" idx="1"/>
          </p:cNvCxnSpPr>
          <p:nvPr/>
        </p:nvCxnSpPr>
        <p:spPr>
          <a:xfrm>
            <a:off x="4482112" y="2711743"/>
            <a:ext cx="855156" cy="555604"/>
          </a:xfrm>
          <a:prstGeom prst="bentConnector3">
            <a:avLst>
              <a:gd name="adj1" fmla="val -20823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5" name="文字方塊 124"/>
          <p:cNvSpPr txBox="1"/>
          <p:nvPr/>
        </p:nvSpPr>
        <p:spPr>
          <a:xfrm>
            <a:off x="5175128" y="4062715"/>
            <a:ext cx="468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No</a:t>
            </a:r>
            <a:endParaRPr lang="zh-TW" altLang="en-US" sz="1200" dirty="0"/>
          </a:p>
        </p:txBody>
      </p:sp>
      <p:sp>
        <p:nvSpPr>
          <p:cNvPr id="126" name="文字方塊 125"/>
          <p:cNvSpPr txBox="1"/>
          <p:nvPr/>
        </p:nvSpPr>
        <p:spPr>
          <a:xfrm>
            <a:off x="6759304" y="4149080"/>
            <a:ext cx="468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Yes</a:t>
            </a:r>
            <a:endParaRPr lang="zh-TW" altLang="en-US" sz="1200" dirty="0"/>
          </a:p>
        </p:txBody>
      </p:sp>
      <p:cxnSp>
        <p:nvCxnSpPr>
          <p:cNvPr id="128" name="肘形接點 127"/>
          <p:cNvCxnSpPr>
            <a:stCxn id="114" idx="1"/>
            <a:endCxn id="20" idx="0"/>
          </p:cNvCxnSpPr>
          <p:nvPr/>
        </p:nvCxnSpPr>
        <p:spPr>
          <a:xfrm rot="10800000" flipV="1">
            <a:off x="4968044" y="4062716"/>
            <a:ext cx="334598" cy="59207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肘形接點 129"/>
          <p:cNvCxnSpPr>
            <a:endCxn id="29" idx="0"/>
          </p:cNvCxnSpPr>
          <p:nvPr/>
        </p:nvCxnSpPr>
        <p:spPr>
          <a:xfrm>
            <a:off x="7111782" y="4062716"/>
            <a:ext cx="1762696" cy="80548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3" name="直線接點 132"/>
          <p:cNvCxnSpPr/>
          <p:nvPr/>
        </p:nvCxnSpPr>
        <p:spPr>
          <a:xfrm flipH="1">
            <a:off x="2051719" y="5190788"/>
            <a:ext cx="1919084" cy="107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肘形接點 134"/>
          <p:cNvCxnSpPr>
            <a:stCxn id="52" idx="0"/>
            <a:endCxn id="17" idx="1"/>
          </p:cNvCxnSpPr>
          <p:nvPr/>
        </p:nvCxnSpPr>
        <p:spPr>
          <a:xfrm rot="5400000" flipH="1" flipV="1">
            <a:off x="2702041" y="2011916"/>
            <a:ext cx="1173305" cy="108480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4504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6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1835696" y="548680"/>
            <a:ext cx="7200800" cy="61863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/>
              <a:t>package </a:t>
            </a:r>
            <a:r>
              <a:rPr lang="en-US" altLang="zh-TW" sz="1200" dirty="0" err="1"/>
              <a:t>com.android.browser</a:t>
            </a:r>
            <a:r>
              <a:rPr lang="en-US" altLang="zh-TW" sz="1200" dirty="0" smtClean="0"/>
              <a:t>;</a:t>
            </a:r>
          </a:p>
          <a:p>
            <a:r>
              <a:rPr lang="en-US" altLang="zh-TW" sz="1200" dirty="0" smtClean="0"/>
              <a:t>    …</a:t>
            </a:r>
          </a:p>
          <a:p>
            <a:r>
              <a:rPr lang="en-US" altLang="zh-TW" sz="1200" dirty="0"/>
              <a:t>class </a:t>
            </a:r>
            <a:r>
              <a:rPr lang="en-US" altLang="zh-TW" sz="1200" dirty="0" err="1"/>
              <a:t>TabControl</a:t>
            </a:r>
            <a:r>
              <a:rPr lang="en-US" altLang="zh-TW" sz="1200" dirty="0"/>
              <a:t> </a:t>
            </a:r>
            <a:r>
              <a:rPr lang="en-US" altLang="zh-TW" sz="1200" dirty="0" smtClean="0"/>
              <a:t>{</a:t>
            </a:r>
          </a:p>
          <a:p>
            <a:r>
              <a:rPr lang="en-US" altLang="zh-TW" sz="1200" dirty="0"/>
              <a:t> </a:t>
            </a:r>
            <a:r>
              <a:rPr lang="en-US" altLang="zh-TW" sz="1200" dirty="0" smtClean="0"/>
              <a:t>   …</a:t>
            </a:r>
            <a:endParaRPr lang="en-US" altLang="zh-TW" sz="1200" dirty="0"/>
          </a:p>
          <a:p>
            <a:r>
              <a:rPr lang="en-US" altLang="zh-TW" sz="1200" dirty="0" smtClean="0"/>
              <a:t>    </a:t>
            </a:r>
            <a:r>
              <a:rPr lang="en-US" altLang="zh-TW" sz="1200" dirty="0" err="1" smtClean="0"/>
              <a:t>boolean</a:t>
            </a:r>
            <a:r>
              <a:rPr lang="en-US" altLang="zh-TW" sz="1200" dirty="0" smtClean="0"/>
              <a:t> </a:t>
            </a:r>
            <a:r>
              <a:rPr lang="en-US" altLang="zh-TW" sz="1200" dirty="0" err="1"/>
              <a:t>restoreState</a:t>
            </a:r>
            <a:r>
              <a:rPr lang="en-US" altLang="zh-TW" sz="1200" dirty="0"/>
              <a:t>(Bundle </a:t>
            </a:r>
            <a:r>
              <a:rPr lang="en-US" altLang="zh-TW" sz="1200" dirty="0" err="1"/>
              <a:t>inState</a:t>
            </a:r>
            <a:r>
              <a:rPr lang="en-US" altLang="zh-TW" sz="1200" dirty="0"/>
              <a:t>) </a:t>
            </a:r>
            <a:r>
              <a:rPr lang="en-US" altLang="zh-TW" sz="1200" dirty="0" smtClean="0"/>
              <a:t>{</a:t>
            </a:r>
          </a:p>
          <a:p>
            <a:r>
              <a:rPr lang="en-US" altLang="zh-TW" sz="1200" dirty="0" smtClean="0"/>
              <a:t>        String </a:t>
            </a:r>
            <a:r>
              <a:rPr lang="en-US" altLang="zh-TW" sz="1200" dirty="0" err="1"/>
              <a:t>caller_name</a:t>
            </a:r>
            <a:r>
              <a:rPr lang="en-US" altLang="zh-TW" sz="1200" dirty="0"/>
              <a:t> = </a:t>
            </a:r>
            <a:r>
              <a:rPr lang="en-US" altLang="zh-TW" sz="1200" dirty="0" err="1"/>
              <a:t>Thread.currentThread</a:t>
            </a:r>
            <a:r>
              <a:rPr lang="en-US" altLang="zh-TW" sz="1200" dirty="0"/>
              <a:t>().</a:t>
            </a:r>
            <a:r>
              <a:rPr lang="en-US" altLang="zh-TW" sz="1200" dirty="0" err="1"/>
              <a:t>getCaller</a:t>
            </a:r>
            <a:r>
              <a:rPr lang="en-US" altLang="zh-TW" sz="1200" dirty="0"/>
              <a:t>();</a:t>
            </a:r>
          </a:p>
          <a:p>
            <a:r>
              <a:rPr lang="en-US" altLang="zh-TW" sz="1200" dirty="0" smtClean="0"/>
              <a:t>        </a:t>
            </a:r>
            <a:r>
              <a:rPr lang="en-US" altLang="zh-TW" sz="1200" b="1" dirty="0" smtClean="0"/>
              <a:t>probe</a:t>
            </a:r>
            <a:r>
              <a:rPr lang="en-US" altLang="zh-TW" sz="1200" b="1" dirty="0"/>
              <a:t>("</a:t>
            </a:r>
            <a:r>
              <a:rPr lang="en-US" altLang="zh-TW" sz="1200" b="1" dirty="0" err="1"/>
              <a:t>com.android.browser.TabControl.restoreState</a:t>
            </a:r>
            <a:r>
              <a:rPr lang="en-US" altLang="zh-TW" sz="1200" b="1" dirty="0"/>
              <a:t>", </a:t>
            </a:r>
            <a:r>
              <a:rPr lang="en-US" altLang="zh-TW" sz="1200" b="1" dirty="0" err="1" smtClean="0"/>
              <a:t>caller_name</a:t>
            </a:r>
            <a:r>
              <a:rPr lang="en-US" altLang="zh-TW" sz="1200" b="1" dirty="0"/>
              <a:t>, </a:t>
            </a:r>
            <a:r>
              <a:rPr lang="en-US" altLang="zh-TW" sz="1200" b="1" dirty="0" smtClean="0"/>
              <a:t>true);</a:t>
            </a:r>
          </a:p>
          <a:p>
            <a:r>
              <a:rPr lang="en-US" altLang="zh-TW" sz="1200" dirty="0"/>
              <a:t> </a:t>
            </a:r>
            <a:r>
              <a:rPr lang="en-US" altLang="zh-TW" sz="1200" dirty="0" smtClean="0"/>
              <a:t>       …</a:t>
            </a:r>
          </a:p>
          <a:p>
            <a:r>
              <a:rPr lang="en-US" altLang="zh-TW" sz="1200" dirty="0"/>
              <a:t> </a:t>
            </a:r>
            <a:r>
              <a:rPr lang="en-US" altLang="zh-TW" sz="1200" dirty="0" smtClean="0"/>
              <a:t>       </a:t>
            </a:r>
            <a:r>
              <a:rPr lang="nn-NO" altLang="zh-TW" sz="1200" dirty="0"/>
              <a:t>for (int i = 0; i &lt; numTabs; i++) </a:t>
            </a:r>
            <a:r>
              <a:rPr lang="nn-NO" altLang="zh-TW" sz="1200" dirty="0" smtClean="0"/>
              <a:t>{</a:t>
            </a:r>
          </a:p>
          <a:p>
            <a:r>
              <a:rPr lang="nn-NO" altLang="zh-TW" sz="1200" dirty="0"/>
              <a:t>            </a:t>
            </a:r>
            <a:r>
              <a:rPr lang="nn-NO" altLang="zh-TW" sz="1200" b="1" dirty="0"/>
              <a:t>probe("</a:t>
            </a:r>
            <a:r>
              <a:rPr lang="nn-NO" altLang="zh-TW" sz="1200" b="1" dirty="0" smtClean="0"/>
              <a:t>com.android.browser.TabControl.restoreState_611</a:t>
            </a:r>
            <a:r>
              <a:rPr lang="nn-NO" altLang="zh-TW" sz="1200" b="1" dirty="0"/>
              <a:t>", </a:t>
            </a:r>
            <a:r>
              <a:rPr lang="nn-NO" altLang="zh-TW" sz="1200" b="1" dirty="0" smtClean="0"/>
              <a:t>caller_name</a:t>
            </a:r>
            <a:r>
              <a:rPr lang="nn-NO" altLang="zh-TW" sz="1200" b="1" dirty="0"/>
              <a:t>, </a:t>
            </a:r>
            <a:r>
              <a:rPr lang="en-US" altLang="zh-TW" sz="1200" b="1" dirty="0" smtClean="0"/>
              <a:t>true</a:t>
            </a:r>
            <a:r>
              <a:rPr lang="nn-NO" altLang="zh-TW" sz="1200" b="1" dirty="0" smtClean="0"/>
              <a:t>);</a:t>
            </a:r>
          </a:p>
          <a:p>
            <a:r>
              <a:rPr lang="nn-NO" altLang="zh-TW" sz="1200" dirty="0" smtClean="0"/>
              <a:t>            ...</a:t>
            </a:r>
          </a:p>
          <a:p>
            <a:r>
              <a:rPr lang="nn-NO" altLang="zh-TW" sz="1200" dirty="0"/>
              <a:t> </a:t>
            </a:r>
            <a:r>
              <a:rPr lang="nn-NO" altLang="zh-TW" sz="1200" dirty="0" smtClean="0"/>
              <a:t>           if (...)</a:t>
            </a:r>
          </a:p>
          <a:p>
            <a:r>
              <a:rPr lang="nn-NO" altLang="zh-TW" sz="1200" dirty="0"/>
              <a:t> </a:t>
            </a:r>
            <a:r>
              <a:rPr lang="nn-NO" altLang="zh-TW" sz="1200" dirty="0" smtClean="0"/>
              <a:t>           {</a:t>
            </a:r>
          </a:p>
          <a:p>
            <a:r>
              <a:rPr lang="nn-NO" altLang="zh-TW" sz="1200" dirty="0"/>
              <a:t> </a:t>
            </a:r>
            <a:r>
              <a:rPr lang="nn-NO" altLang="zh-TW" sz="1200" dirty="0" smtClean="0"/>
              <a:t>               ...</a:t>
            </a:r>
          </a:p>
          <a:p>
            <a:r>
              <a:rPr lang="nn-NO" altLang="zh-TW" sz="1200" dirty="0"/>
              <a:t> </a:t>
            </a:r>
            <a:r>
              <a:rPr lang="nn-NO" altLang="zh-TW" sz="1200" dirty="0" smtClean="0"/>
              <a:t>               </a:t>
            </a:r>
            <a:r>
              <a:rPr lang="nn-NO" altLang="zh-TW" sz="1200" b="1" dirty="0"/>
              <a:t>probe("com.android.browser.TabControl.restoreState_611", caller_name, </a:t>
            </a:r>
            <a:r>
              <a:rPr lang="nn-NO" altLang="zh-TW" sz="1200" b="1" dirty="0" smtClean="0"/>
              <a:t>false);</a:t>
            </a:r>
          </a:p>
          <a:p>
            <a:r>
              <a:rPr lang="nn-NO" altLang="zh-TW" sz="1200" dirty="0"/>
              <a:t> </a:t>
            </a:r>
            <a:r>
              <a:rPr lang="nn-NO" altLang="zh-TW" sz="1200" dirty="0" smtClean="0"/>
              <a:t>               break;</a:t>
            </a:r>
          </a:p>
          <a:p>
            <a:r>
              <a:rPr lang="nn-NO" altLang="zh-TW" sz="1200" dirty="0" smtClean="0"/>
              <a:t>            }</a:t>
            </a:r>
          </a:p>
          <a:p>
            <a:r>
              <a:rPr lang="nn-NO" altLang="zh-TW" sz="1200" dirty="0"/>
              <a:t> </a:t>
            </a:r>
            <a:r>
              <a:rPr lang="nn-NO" altLang="zh-TW" sz="1200" dirty="0" smtClean="0"/>
              <a:t>           ...</a:t>
            </a:r>
          </a:p>
          <a:p>
            <a:r>
              <a:rPr lang="nn-NO" altLang="zh-TW" sz="1200" dirty="0"/>
              <a:t>            </a:t>
            </a:r>
            <a:r>
              <a:rPr lang="nn-NO" altLang="zh-TW" sz="1200" b="1" dirty="0"/>
              <a:t>probe("</a:t>
            </a:r>
            <a:r>
              <a:rPr lang="nn-NO" altLang="zh-TW" sz="1200" b="1" dirty="0" smtClean="0"/>
              <a:t>com.android.browser.TabControl.restoreState_611</a:t>
            </a:r>
            <a:r>
              <a:rPr lang="nn-NO" altLang="zh-TW" sz="1200" b="1" dirty="0"/>
              <a:t>", </a:t>
            </a:r>
            <a:r>
              <a:rPr lang="nn-NO" altLang="zh-TW" sz="1200" b="1" dirty="0" smtClean="0"/>
              <a:t>caller_name</a:t>
            </a:r>
            <a:r>
              <a:rPr lang="nn-NO" altLang="zh-TW" sz="1200" b="1" dirty="0"/>
              <a:t>, </a:t>
            </a:r>
            <a:r>
              <a:rPr lang="nn-NO" altLang="zh-TW" sz="1200" b="1" dirty="0" smtClean="0"/>
              <a:t>false);</a:t>
            </a:r>
          </a:p>
          <a:p>
            <a:r>
              <a:rPr lang="nn-NO" altLang="zh-TW" sz="1200" dirty="0"/>
              <a:t> </a:t>
            </a:r>
            <a:r>
              <a:rPr lang="nn-NO" altLang="zh-TW" sz="1200" dirty="0" smtClean="0"/>
              <a:t>       }</a:t>
            </a:r>
          </a:p>
          <a:p>
            <a:r>
              <a:rPr lang="nn-NO" altLang="zh-TW" sz="1200" dirty="0"/>
              <a:t> </a:t>
            </a:r>
            <a:r>
              <a:rPr lang="nn-NO" altLang="zh-TW" sz="1200" dirty="0" smtClean="0"/>
              <a:t>       ...</a:t>
            </a:r>
          </a:p>
          <a:p>
            <a:r>
              <a:rPr lang="nn-NO" altLang="zh-TW" sz="1200" dirty="0"/>
              <a:t> </a:t>
            </a:r>
            <a:r>
              <a:rPr lang="nn-NO" altLang="zh-TW" sz="1200" dirty="0" smtClean="0"/>
              <a:t>       if (...)</a:t>
            </a:r>
          </a:p>
          <a:p>
            <a:r>
              <a:rPr lang="nn-NO" altLang="zh-TW" sz="1200" dirty="0" smtClean="0"/>
              <a:t>        {</a:t>
            </a:r>
          </a:p>
          <a:p>
            <a:r>
              <a:rPr lang="nn-NO" altLang="zh-TW" sz="1200" dirty="0"/>
              <a:t> </a:t>
            </a:r>
            <a:r>
              <a:rPr lang="nn-NO" altLang="zh-TW" sz="1200" dirty="0" smtClean="0"/>
              <a:t>           ...</a:t>
            </a:r>
          </a:p>
          <a:p>
            <a:r>
              <a:rPr lang="nn-NO" altLang="zh-TW" sz="1200" dirty="0"/>
              <a:t> </a:t>
            </a:r>
            <a:r>
              <a:rPr lang="nn-NO" altLang="zh-TW" sz="1200" dirty="0" smtClean="0"/>
              <a:t>           </a:t>
            </a:r>
            <a:r>
              <a:rPr lang="nn-NO" altLang="zh-TW" sz="1200" b="1" dirty="0"/>
              <a:t>probe("com.android.browser.TabControl.restoreState", caller_name, </a:t>
            </a:r>
            <a:r>
              <a:rPr lang="nn-NO" altLang="zh-TW" sz="1200" b="1" dirty="0" smtClean="0"/>
              <a:t>false);</a:t>
            </a:r>
          </a:p>
          <a:p>
            <a:r>
              <a:rPr lang="nn-NO" altLang="zh-TW" sz="1200" dirty="0"/>
              <a:t> </a:t>
            </a:r>
            <a:r>
              <a:rPr lang="nn-NO" altLang="zh-TW" sz="1200" dirty="0" smtClean="0"/>
              <a:t>           return true;</a:t>
            </a:r>
            <a:endParaRPr lang="nn-NO" altLang="zh-TW" sz="1200" dirty="0"/>
          </a:p>
          <a:p>
            <a:r>
              <a:rPr lang="nn-NO" altLang="zh-TW" sz="1200" dirty="0" smtClean="0"/>
              <a:t>        }</a:t>
            </a:r>
          </a:p>
          <a:p>
            <a:r>
              <a:rPr lang="nn-NO" altLang="zh-TW" sz="1200" dirty="0"/>
              <a:t> </a:t>
            </a:r>
            <a:r>
              <a:rPr lang="nn-NO" altLang="zh-TW" sz="1200" dirty="0" smtClean="0"/>
              <a:t>       ...</a:t>
            </a:r>
          </a:p>
          <a:p>
            <a:r>
              <a:rPr lang="nn-NO" altLang="zh-TW" sz="1200" dirty="0"/>
              <a:t>        </a:t>
            </a:r>
            <a:r>
              <a:rPr lang="nn-NO" altLang="zh-TW" sz="1200" b="1" dirty="0"/>
              <a:t>probe("com.android.browser.TabControl.restoreState", </a:t>
            </a:r>
            <a:r>
              <a:rPr lang="nn-NO" altLang="zh-TW" sz="1200" b="1" dirty="0" smtClean="0"/>
              <a:t>caller_name</a:t>
            </a:r>
            <a:r>
              <a:rPr lang="nn-NO" altLang="zh-TW" sz="1200" b="1" dirty="0"/>
              <a:t>, </a:t>
            </a:r>
            <a:r>
              <a:rPr lang="nn-NO" altLang="zh-TW" sz="1200" b="1" dirty="0" smtClean="0"/>
              <a:t>false);</a:t>
            </a:r>
            <a:endParaRPr lang="en-US" altLang="zh-TW" sz="1200" b="1" dirty="0" smtClean="0"/>
          </a:p>
          <a:p>
            <a:r>
              <a:rPr lang="en-US" altLang="zh-TW" sz="1200" dirty="0" smtClean="0"/>
              <a:t>    }</a:t>
            </a:r>
          </a:p>
          <a:p>
            <a:r>
              <a:rPr lang="en-US" altLang="zh-TW" sz="1200" dirty="0"/>
              <a:t> </a:t>
            </a:r>
            <a:r>
              <a:rPr lang="en-US" altLang="zh-TW" sz="1200" dirty="0" smtClean="0"/>
              <a:t>   ….</a:t>
            </a:r>
          </a:p>
          <a:p>
            <a:r>
              <a:rPr lang="en-US" altLang="zh-TW" sz="1200" dirty="0" smtClean="0"/>
              <a:t>}</a:t>
            </a:r>
          </a:p>
        </p:txBody>
      </p:sp>
      <p:cxnSp>
        <p:nvCxnSpPr>
          <p:cNvPr id="8" name="直線單箭頭接點 7"/>
          <p:cNvCxnSpPr/>
          <p:nvPr/>
        </p:nvCxnSpPr>
        <p:spPr>
          <a:xfrm flipH="1">
            <a:off x="1691680" y="1797968"/>
            <a:ext cx="4793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字方塊 8"/>
          <p:cNvSpPr txBox="1"/>
          <p:nvPr/>
        </p:nvSpPr>
        <p:spPr>
          <a:xfrm>
            <a:off x="611560" y="1659468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/>
              <a:t>Entry point</a:t>
            </a:r>
            <a:endParaRPr lang="zh-TW" altLang="en-US" sz="1200" b="1" dirty="0"/>
          </a:p>
        </p:txBody>
      </p:sp>
      <p:cxnSp>
        <p:nvCxnSpPr>
          <p:cNvPr id="16" name="直線單箭頭接點 15"/>
          <p:cNvCxnSpPr/>
          <p:nvPr/>
        </p:nvCxnSpPr>
        <p:spPr>
          <a:xfrm flipH="1">
            <a:off x="1644400" y="5834406"/>
            <a:ext cx="4793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文字方塊 16"/>
          <p:cNvSpPr txBox="1"/>
          <p:nvPr/>
        </p:nvSpPr>
        <p:spPr>
          <a:xfrm>
            <a:off x="708296" y="5695906"/>
            <a:ext cx="983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/>
              <a:t>Exit point</a:t>
            </a:r>
            <a:endParaRPr lang="zh-TW" altLang="en-US" sz="1200" b="1" dirty="0"/>
          </a:p>
        </p:txBody>
      </p:sp>
      <p:cxnSp>
        <p:nvCxnSpPr>
          <p:cNvPr id="18" name="直線單箭頭接點 17"/>
          <p:cNvCxnSpPr/>
          <p:nvPr/>
        </p:nvCxnSpPr>
        <p:spPr>
          <a:xfrm flipH="1">
            <a:off x="1835696" y="5110225"/>
            <a:ext cx="4793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文字方塊 18"/>
          <p:cNvSpPr txBox="1"/>
          <p:nvPr/>
        </p:nvSpPr>
        <p:spPr>
          <a:xfrm>
            <a:off x="899592" y="4971725"/>
            <a:ext cx="10317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/>
              <a:t>Exit point</a:t>
            </a:r>
            <a:endParaRPr lang="zh-TW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712818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7</a:t>
            </a:fld>
            <a:endParaRPr lang="zh-TW" altLang="en-US"/>
          </a:p>
        </p:txBody>
      </p:sp>
      <p:sp>
        <p:nvSpPr>
          <p:cNvPr id="20" name="文字方塊 19"/>
          <p:cNvSpPr txBox="1"/>
          <p:nvPr/>
        </p:nvSpPr>
        <p:spPr>
          <a:xfrm>
            <a:off x="2555776" y="1844824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/>
              <a:t>String </a:t>
            </a:r>
            <a:r>
              <a:rPr lang="en-US" altLang="zh-TW" sz="1200" dirty="0" err="1"/>
              <a:t>caller_name</a:t>
            </a:r>
            <a:r>
              <a:rPr lang="en-US" altLang="zh-TW" sz="1200" dirty="0"/>
              <a:t> = </a:t>
            </a:r>
            <a:r>
              <a:rPr lang="en-US" altLang="zh-TW" sz="1200" dirty="0" err="1"/>
              <a:t>Thread.currentThread</a:t>
            </a:r>
            <a:r>
              <a:rPr lang="en-US" altLang="zh-TW" sz="1200" dirty="0"/>
              <a:t>().</a:t>
            </a:r>
            <a:r>
              <a:rPr lang="en-US" altLang="zh-TW" sz="1200" dirty="0" err="1"/>
              <a:t>getCaller</a:t>
            </a:r>
            <a:r>
              <a:rPr lang="en-US" altLang="zh-TW" sz="1200" dirty="0"/>
              <a:t>();</a:t>
            </a:r>
            <a:endParaRPr lang="en-US" altLang="zh-TW" sz="1200" dirty="0" smtClean="0"/>
          </a:p>
          <a:p>
            <a:r>
              <a:rPr lang="en-US" altLang="zh-TW" sz="1200" dirty="0" smtClean="0"/>
              <a:t>probe</a:t>
            </a:r>
            <a:r>
              <a:rPr lang="en-US" altLang="zh-TW" sz="1200" dirty="0"/>
              <a:t>("</a:t>
            </a:r>
            <a:r>
              <a:rPr lang="en-US" altLang="zh-TW" sz="1200" dirty="0" err="1"/>
              <a:t>com.android.browser.TabControl.restoreState</a:t>
            </a:r>
            <a:r>
              <a:rPr lang="en-US" altLang="zh-TW" sz="1200" dirty="0"/>
              <a:t>", </a:t>
            </a:r>
            <a:r>
              <a:rPr lang="en-US" altLang="zh-TW" sz="1200" dirty="0" err="1"/>
              <a:t>caller_name</a:t>
            </a:r>
            <a:r>
              <a:rPr lang="en-US" altLang="zh-TW" sz="1200" dirty="0"/>
              <a:t>, true);</a:t>
            </a:r>
            <a:endParaRPr lang="zh-TW" altLang="en-US" sz="1200" dirty="0"/>
          </a:p>
        </p:txBody>
      </p:sp>
      <p:cxnSp>
        <p:nvCxnSpPr>
          <p:cNvPr id="21" name="直線單箭頭接點 20"/>
          <p:cNvCxnSpPr/>
          <p:nvPr/>
        </p:nvCxnSpPr>
        <p:spPr>
          <a:xfrm>
            <a:off x="5076056" y="2244912"/>
            <a:ext cx="0" cy="1754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文字方塊 22"/>
          <p:cNvSpPr txBox="1"/>
          <p:nvPr/>
        </p:nvSpPr>
        <p:spPr>
          <a:xfrm>
            <a:off x="1835324" y="2420888"/>
            <a:ext cx="6625108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/>
              <a:t>void </a:t>
            </a:r>
            <a:r>
              <a:rPr lang="en-US" altLang="zh-TW" sz="1200" dirty="0" err="1"/>
              <a:t>nativeProbe</a:t>
            </a:r>
            <a:r>
              <a:rPr lang="en-US" altLang="zh-TW" sz="1200" dirty="0"/>
              <a:t>(</a:t>
            </a:r>
            <a:r>
              <a:rPr lang="en-US" altLang="zh-TW" sz="1200" dirty="0" err="1"/>
              <a:t>JNIEnv</a:t>
            </a:r>
            <a:r>
              <a:rPr lang="en-US" altLang="zh-TW" sz="1200" dirty="0"/>
              <a:t> *</a:t>
            </a:r>
            <a:r>
              <a:rPr lang="en-US" altLang="zh-TW" sz="1200" dirty="0" err="1"/>
              <a:t>env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jobject</a:t>
            </a:r>
            <a:r>
              <a:rPr lang="en-US" altLang="zh-TW" sz="1200" dirty="0"/>
              <a:t> </a:t>
            </a:r>
            <a:r>
              <a:rPr lang="en-US" altLang="zh-TW" sz="1200" dirty="0" err="1"/>
              <a:t>obj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jstring</a:t>
            </a:r>
            <a:r>
              <a:rPr lang="en-US" altLang="zh-TW" sz="1200" dirty="0"/>
              <a:t> </a:t>
            </a:r>
            <a:r>
              <a:rPr lang="en-US" altLang="zh-TW" sz="1200" dirty="0" err="1"/>
              <a:t>jname</a:t>
            </a:r>
            <a:r>
              <a:rPr lang="en-US" altLang="zh-TW" sz="1200" dirty="0"/>
              <a:t>, </a:t>
            </a:r>
            <a:r>
              <a:rPr lang="en-US" altLang="zh-TW" sz="1200" dirty="0" err="1" smtClean="0"/>
              <a:t>jstring</a:t>
            </a:r>
            <a:r>
              <a:rPr lang="en-US" altLang="zh-TW" sz="1200" dirty="0" smtClean="0"/>
              <a:t> </a:t>
            </a:r>
            <a:r>
              <a:rPr lang="en-US" altLang="zh-TW" sz="1200" dirty="0" err="1" smtClean="0"/>
              <a:t>jcallername</a:t>
            </a:r>
            <a:r>
              <a:rPr lang="en-US" altLang="zh-TW" sz="1200" dirty="0"/>
              <a:t>, </a:t>
            </a:r>
            <a:r>
              <a:rPr lang="en-US" altLang="zh-TW" sz="1200" dirty="0" err="1" smtClean="0"/>
              <a:t>jboolean</a:t>
            </a:r>
            <a:r>
              <a:rPr lang="en-US" altLang="zh-TW" sz="1200" dirty="0" smtClean="0"/>
              <a:t> point) </a:t>
            </a:r>
            <a:r>
              <a:rPr lang="en-US" altLang="zh-TW" sz="1200" dirty="0"/>
              <a:t>{</a:t>
            </a:r>
          </a:p>
          <a:p>
            <a:r>
              <a:rPr lang="en-US" altLang="zh-TW" sz="1200" dirty="0" smtClean="0"/>
              <a:t>    </a:t>
            </a:r>
            <a:r>
              <a:rPr lang="en-US" altLang="zh-TW" sz="1200" dirty="0" err="1" smtClean="0"/>
              <a:t>const</a:t>
            </a:r>
            <a:r>
              <a:rPr lang="en-US" altLang="zh-TW" sz="1200" dirty="0" smtClean="0"/>
              <a:t> </a:t>
            </a:r>
            <a:r>
              <a:rPr lang="en-US" altLang="zh-TW" sz="1200" dirty="0"/>
              <a:t>char *</a:t>
            </a:r>
            <a:r>
              <a:rPr lang="en-US" altLang="zh-TW" sz="1200" dirty="0" err="1"/>
              <a:t>nname</a:t>
            </a:r>
            <a:r>
              <a:rPr lang="en-US" altLang="zh-TW" sz="1200" dirty="0"/>
              <a:t> = (*</a:t>
            </a:r>
            <a:r>
              <a:rPr lang="en-US" altLang="zh-TW" sz="1200" dirty="0" err="1"/>
              <a:t>env</a:t>
            </a:r>
            <a:r>
              <a:rPr lang="en-US" altLang="zh-TW" sz="1200" dirty="0"/>
              <a:t>)-&gt;</a:t>
            </a:r>
            <a:r>
              <a:rPr lang="en-US" altLang="zh-TW" sz="1200" dirty="0" err="1"/>
              <a:t>GetStringUTFChars</a:t>
            </a:r>
            <a:r>
              <a:rPr lang="en-US" altLang="zh-TW" sz="1200" dirty="0"/>
              <a:t>(</a:t>
            </a:r>
            <a:r>
              <a:rPr lang="en-US" altLang="zh-TW" sz="1200" dirty="0" err="1"/>
              <a:t>env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jname</a:t>
            </a:r>
            <a:r>
              <a:rPr lang="en-US" altLang="zh-TW" sz="1200" dirty="0"/>
              <a:t>, 0);</a:t>
            </a:r>
          </a:p>
          <a:p>
            <a:r>
              <a:rPr lang="en-US" altLang="zh-TW" sz="1200" dirty="0" smtClean="0"/>
              <a:t>    </a:t>
            </a:r>
            <a:r>
              <a:rPr lang="en-US" altLang="zh-TW" sz="1200" dirty="0" err="1" smtClean="0"/>
              <a:t>const</a:t>
            </a:r>
            <a:r>
              <a:rPr lang="en-US" altLang="zh-TW" sz="1200" dirty="0" smtClean="0"/>
              <a:t> </a:t>
            </a:r>
            <a:r>
              <a:rPr lang="en-US" altLang="zh-TW" sz="1200" dirty="0"/>
              <a:t>char *</a:t>
            </a:r>
            <a:r>
              <a:rPr lang="en-US" altLang="zh-TW" sz="1200" dirty="0" err="1" smtClean="0"/>
              <a:t>ncallername</a:t>
            </a:r>
            <a:r>
              <a:rPr lang="en-US" altLang="zh-TW" sz="1200" dirty="0" smtClean="0"/>
              <a:t> </a:t>
            </a:r>
            <a:r>
              <a:rPr lang="en-US" altLang="zh-TW" sz="1200" dirty="0"/>
              <a:t>= (*</a:t>
            </a:r>
            <a:r>
              <a:rPr lang="en-US" altLang="zh-TW" sz="1200" dirty="0" err="1"/>
              <a:t>env</a:t>
            </a:r>
            <a:r>
              <a:rPr lang="en-US" altLang="zh-TW" sz="1200" dirty="0"/>
              <a:t>)-&gt;</a:t>
            </a:r>
            <a:r>
              <a:rPr lang="en-US" altLang="zh-TW" sz="1200" dirty="0" err="1"/>
              <a:t>GetStringUTFChars</a:t>
            </a:r>
            <a:r>
              <a:rPr lang="en-US" altLang="zh-TW" sz="1200" dirty="0"/>
              <a:t>(</a:t>
            </a:r>
            <a:r>
              <a:rPr lang="en-US" altLang="zh-TW" sz="1200" dirty="0" err="1"/>
              <a:t>env</a:t>
            </a:r>
            <a:r>
              <a:rPr lang="en-US" altLang="zh-TW" sz="1200" dirty="0"/>
              <a:t>, </a:t>
            </a:r>
            <a:r>
              <a:rPr lang="en-US" altLang="zh-TW" sz="1200" dirty="0" err="1" smtClean="0"/>
              <a:t>jcallername</a:t>
            </a:r>
            <a:r>
              <a:rPr lang="en-US" altLang="zh-TW" sz="1200" dirty="0"/>
              <a:t>, 0);</a:t>
            </a:r>
          </a:p>
          <a:p>
            <a:endParaRPr lang="en-US" altLang="zh-TW" sz="1200" dirty="0" smtClean="0"/>
          </a:p>
          <a:p>
            <a:r>
              <a:rPr lang="en-US" altLang="zh-TW" sz="1200" dirty="0"/>
              <a:t> </a:t>
            </a:r>
            <a:r>
              <a:rPr lang="en-US" altLang="zh-TW" sz="1200" dirty="0" smtClean="0"/>
              <a:t>   if(point </a:t>
            </a:r>
            <a:r>
              <a:rPr lang="en-US" altLang="zh-TW" sz="1200" dirty="0"/>
              <a:t>== JNI_TRUE) {</a:t>
            </a:r>
          </a:p>
          <a:p>
            <a:r>
              <a:rPr lang="en-US" altLang="zh-TW" sz="1200" dirty="0" smtClean="0"/>
              <a:t>        if(</a:t>
            </a:r>
            <a:r>
              <a:rPr lang="en-US" altLang="zh-TW" sz="1200" dirty="0" err="1" smtClean="0"/>
              <a:t>isActiveProbe</a:t>
            </a:r>
            <a:r>
              <a:rPr lang="en-US" altLang="zh-TW" sz="1200" dirty="0" smtClean="0"/>
              <a:t>(</a:t>
            </a:r>
            <a:r>
              <a:rPr lang="en-US" altLang="zh-TW" sz="1200" dirty="0" err="1" smtClean="0"/>
              <a:t>nname</a:t>
            </a:r>
            <a:r>
              <a:rPr lang="en-US" altLang="zh-TW" sz="1200" dirty="0"/>
              <a:t>) == 1)</a:t>
            </a:r>
          </a:p>
          <a:p>
            <a:r>
              <a:rPr lang="en-US" altLang="zh-TW" sz="1200" dirty="0" smtClean="0"/>
              <a:t>            if(</a:t>
            </a:r>
            <a:r>
              <a:rPr lang="en-US" altLang="zh-TW" sz="1200" dirty="0" err="1" smtClean="0"/>
              <a:t>isCaller</a:t>
            </a:r>
            <a:r>
              <a:rPr lang="en-US" altLang="zh-TW" sz="1200" dirty="0" smtClean="0"/>
              <a:t>(</a:t>
            </a:r>
            <a:r>
              <a:rPr lang="en-US" altLang="zh-TW" sz="1200" dirty="0" err="1" smtClean="0"/>
              <a:t>ncallername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nname</a:t>
            </a:r>
            <a:r>
              <a:rPr lang="en-US" altLang="zh-TW" sz="1200" dirty="0"/>
              <a:t>) == 1)</a:t>
            </a:r>
          </a:p>
          <a:p>
            <a:r>
              <a:rPr lang="en-US" altLang="zh-TW" sz="1200" dirty="0" smtClean="0"/>
              <a:t>                </a:t>
            </a:r>
            <a:r>
              <a:rPr lang="en-US" altLang="zh-TW" sz="1200" dirty="0" err="1" smtClean="0"/>
              <a:t>activeLog</a:t>
            </a:r>
            <a:r>
              <a:rPr lang="en-US" altLang="zh-TW" sz="1200" dirty="0" smtClean="0"/>
              <a:t>(</a:t>
            </a:r>
            <a:r>
              <a:rPr lang="en-US" altLang="zh-TW" sz="1200" dirty="0" err="1" smtClean="0"/>
              <a:t>nname</a:t>
            </a:r>
            <a:r>
              <a:rPr lang="en-US" altLang="zh-TW" sz="1200" dirty="0"/>
              <a:t>);</a:t>
            </a:r>
          </a:p>
          <a:p>
            <a:r>
              <a:rPr lang="en-US" altLang="zh-TW" sz="1200" dirty="0" smtClean="0"/>
              <a:t>    }</a:t>
            </a:r>
            <a:endParaRPr lang="en-US" altLang="zh-TW" sz="1200" dirty="0"/>
          </a:p>
          <a:p>
            <a:r>
              <a:rPr lang="en-US" altLang="zh-TW" sz="1200" dirty="0" smtClean="0"/>
              <a:t>    else </a:t>
            </a:r>
            <a:r>
              <a:rPr lang="en-US" altLang="zh-TW" sz="1200" dirty="0"/>
              <a:t>{</a:t>
            </a:r>
          </a:p>
          <a:p>
            <a:r>
              <a:rPr lang="en-US" altLang="zh-TW" sz="1200" dirty="0" smtClean="0"/>
              <a:t>        if(</a:t>
            </a:r>
            <a:r>
              <a:rPr lang="en-US" altLang="zh-TW" sz="1200" dirty="0" err="1" smtClean="0"/>
              <a:t>isActiveProbe</a:t>
            </a:r>
            <a:r>
              <a:rPr lang="en-US" altLang="zh-TW" sz="1200" dirty="0" smtClean="0"/>
              <a:t>(</a:t>
            </a:r>
            <a:r>
              <a:rPr lang="en-US" altLang="zh-TW" sz="1200" dirty="0" err="1" smtClean="0"/>
              <a:t>nname</a:t>
            </a:r>
            <a:r>
              <a:rPr lang="en-US" altLang="zh-TW" sz="1200" dirty="0"/>
              <a:t>) == 1)</a:t>
            </a:r>
          </a:p>
          <a:p>
            <a:r>
              <a:rPr lang="en-US" altLang="zh-TW" sz="1200" dirty="0" smtClean="0"/>
              <a:t>            if(</a:t>
            </a:r>
            <a:r>
              <a:rPr lang="en-US" altLang="zh-TW" sz="1200" dirty="0" err="1" smtClean="0"/>
              <a:t>removeCaller</a:t>
            </a:r>
            <a:r>
              <a:rPr lang="en-US" altLang="zh-TW" sz="1200" dirty="0" smtClean="0"/>
              <a:t>(</a:t>
            </a:r>
            <a:r>
              <a:rPr lang="en-US" altLang="zh-TW" sz="1200" dirty="0" err="1" smtClean="0"/>
              <a:t>nname</a:t>
            </a:r>
            <a:r>
              <a:rPr lang="en-US" altLang="zh-TW" sz="1200" dirty="0"/>
              <a:t>) == 1)</a:t>
            </a:r>
          </a:p>
          <a:p>
            <a:r>
              <a:rPr lang="en-US" altLang="zh-TW" sz="1200" dirty="0" smtClean="0"/>
              <a:t>                </a:t>
            </a:r>
            <a:r>
              <a:rPr lang="en-US" altLang="zh-TW" sz="1200" dirty="0" err="1" smtClean="0"/>
              <a:t>activeLog</a:t>
            </a:r>
            <a:r>
              <a:rPr lang="en-US" altLang="zh-TW" sz="1200" dirty="0" smtClean="0"/>
              <a:t>(</a:t>
            </a:r>
            <a:r>
              <a:rPr lang="en-US" altLang="zh-TW" sz="1200" dirty="0" err="1" smtClean="0"/>
              <a:t>nname</a:t>
            </a:r>
            <a:r>
              <a:rPr lang="en-US" altLang="zh-TW" sz="1200" dirty="0"/>
              <a:t>);</a:t>
            </a:r>
          </a:p>
          <a:p>
            <a:r>
              <a:rPr lang="en-US" altLang="zh-TW" sz="1200" dirty="0" smtClean="0"/>
              <a:t>    }</a:t>
            </a:r>
          </a:p>
          <a:p>
            <a:endParaRPr lang="en-US" altLang="zh-TW" sz="1200" dirty="0"/>
          </a:p>
          <a:p>
            <a:r>
              <a:rPr lang="en-US" altLang="zh-TW" sz="1200" dirty="0" smtClean="0"/>
              <a:t>    (*</a:t>
            </a:r>
            <a:r>
              <a:rPr lang="en-US" altLang="zh-TW" sz="1200" dirty="0" err="1"/>
              <a:t>env</a:t>
            </a:r>
            <a:r>
              <a:rPr lang="en-US" altLang="zh-TW" sz="1200" dirty="0"/>
              <a:t>)-&gt;</a:t>
            </a:r>
            <a:r>
              <a:rPr lang="en-US" altLang="zh-TW" sz="1200" dirty="0" err="1"/>
              <a:t>ReleaseStringUTFChars</a:t>
            </a:r>
            <a:r>
              <a:rPr lang="en-US" altLang="zh-TW" sz="1200" dirty="0"/>
              <a:t>(</a:t>
            </a:r>
            <a:r>
              <a:rPr lang="en-US" altLang="zh-TW" sz="1200" dirty="0" err="1"/>
              <a:t>env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jname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nname</a:t>
            </a:r>
            <a:r>
              <a:rPr lang="en-US" altLang="zh-TW" sz="1200" dirty="0"/>
              <a:t>);</a:t>
            </a:r>
          </a:p>
          <a:p>
            <a:r>
              <a:rPr lang="en-US" altLang="zh-TW" sz="1200" dirty="0" smtClean="0"/>
              <a:t>    (*</a:t>
            </a:r>
            <a:r>
              <a:rPr lang="en-US" altLang="zh-TW" sz="1200" dirty="0" err="1"/>
              <a:t>env</a:t>
            </a:r>
            <a:r>
              <a:rPr lang="en-US" altLang="zh-TW" sz="1200" dirty="0"/>
              <a:t>)-&gt;</a:t>
            </a:r>
            <a:r>
              <a:rPr lang="en-US" altLang="zh-TW" sz="1200" dirty="0" err="1"/>
              <a:t>ReleaseStringUTFChars</a:t>
            </a:r>
            <a:r>
              <a:rPr lang="en-US" altLang="zh-TW" sz="1200" dirty="0"/>
              <a:t>(</a:t>
            </a:r>
            <a:r>
              <a:rPr lang="en-US" altLang="zh-TW" sz="1200" dirty="0" err="1"/>
              <a:t>env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jcname</a:t>
            </a:r>
            <a:r>
              <a:rPr lang="en-US" altLang="zh-TW" sz="1200" dirty="0"/>
              <a:t>, </a:t>
            </a:r>
            <a:r>
              <a:rPr lang="en-US" altLang="zh-TW" sz="1200" dirty="0" err="1"/>
              <a:t>ncname</a:t>
            </a:r>
            <a:r>
              <a:rPr lang="en-US" altLang="zh-TW" sz="1200" dirty="0"/>
              <a:t>);</a:t>
            </a:r>
          </a:p>
          <a:p>
            <a:r>
              <a:rPr lang="en-US" altLang="zh-TW" sz="1200" dirty="0"/>
              <a:t>}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599568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8</a:t>
            </a:fld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510271" y="836712"/>
            <a:ext cx="3051900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The test case</a:t>
            </a:r>
            <a:endParaRPr lang="en-US" altLang="zh-TW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------------------------</a:t>
            </a:r>
          </a:p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ethod {</a:t>
            </a:r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caller = </a:t>
            </a:r>
            <a:r>
              <a:rPr lang="en-US" altLang="zh-TW" dirty="0" err="1" smtClean="0">
                <a:latin typeface="Times New Roman" pitchFamily="18" charset="0"/>
                <a:cs typeface="Times New Roman" pitchFamily="18" charset="0"/>
              </a:rPr>
              <a:t>getCaller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()</a:t>
            </a:r>
          </a:p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Probe(…, caller, …)</a:t>
            </a:r>
          </a:p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TW" dirty="0" err="1" smtClean="0">
                <a:latin typeface="Times New Roman" pitchFamily="18" charset="0"/>
                <a:cs typeface="Times New Roman" pitchFamily="18" charset="0"/>
              </a:rPr>
              <a:t>childMethod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()</a:t>
            </a:r>
            <a:endParaRPr lang="en-US" altLang="zh-TW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	…</a:t>
            </a:r>
          </a:p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Probe(…, caller, …)</a:t>
            </a: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3918586" y="1746682"/>
            <a:ext cx="305190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err="1" smtClean="0">
                <a:latin typeface="Times New Roman" pitchFamily="18" charset="0"/>
                <a:cs typeface="Times New Roman" pitchFamily="18" charset="0"/>
              </a:rPr>
              <a:t>childMethod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{</a:t>
            </a:r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	caller = </a:t>
            </a:r>
            <a:r>
              <a:rPr lang="en-US" altLang="zh-TW" dirty="0" err="1" smtClean="0">
                <a:latin typeface="Times New Roman" pitchFamily="18" charset="0"/>
                <a:cs typeface="Times New Roman" pitchFamily="18" charset="0"/>
              </a:rPr>
              <a:t>getCaller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()</a:t>
            </a:r>
          </a:p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Probe(…, caller, …)</a:t>
            </a:r>
          </a:p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Probe(…, caller, …)</a:t>
            </a: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cxnSp>
        <p:nvCxnSpPr>
          <p:cNvPr id="7" name="直線接點 6"/>
          <p:cNvCxnSpPr/>
          <p:nvPr/>
        </p:nvCxnSpPr>
        <p:spPr>
          <a:xfrm>
            <a:off x="2915816" y="2663917"/>
            <a:ext cx="78885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線接點 7"/>
          <p:cNvCxnSpPr/>
          <p:nvPr/>
        </p:nvCxnSpPr>
        <p:spPr>
          <a:xfrm flipV="1">
            <a:off x="3707904" y="1988840"/>
            <a:ext cx="0" cy="6750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線單箭頭接點 8"/>
          <p:cNvCxnSpPr/>
          <p:nvPr/>
        </p:nvCxnSpPr>
        <p:spPr>
          <a:xfrm>
            <a:off x="3704675" y="1988840"/>
            <a:ext cx="2414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>
            <a:off x="4758743" y="2213666"/>
            <a:ext cx="20882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接點 10"/>
          <p:cNvCxnSpPr/>
          <p:nvPr/>
        </p:nvCxnSpPr>
        <p:spPr>
          <a:xfrm>
            <a:off x="4758743" y="2474898"/>
            <a:ext cx="20882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接點 11"/>
          <p:cNvCxnSpPr/>
          <p:nvPr/>
        </p:nvCxnSpPr>
        <p:spPr>
          <a:xfrm>
            <a:off x="4758743" y="3050962"/>
            <a:ext cx="20882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左大括弧 12"/>
          <p:cNvSpPr/>
          <p:nvPr/>
        </p:nvSpPr>
        <p:spPr>
          <a:xfrm>
            <a:off x="1194347" y="2132856"/>
            <a:ext cx="252028" cy="1062122"/>
          </a:xfrm>
          <a:prstGeom prst="leftBrace">
            <a:avLst>
              <a:gd name="adj1" fmla="val 8333"/>
              <a:gd name="adj2" fmla="val 52002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539552" y="2332623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Time result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510271" y="4437112"/>
            <a:ext cx="2621569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The test case</a:t>
            </a:r>
            <a:endParaRPr lang="en-US" altLang="zh-TW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------------------------</a:t>
            </a:r>
          </a:p>
          <a:p>
            <a:r>
              <a:rPr lang="en-US" altLang="zh-TW" dirty="0" err="1" smtClean="0">
                <a:latin typeface="Times New Roman" pitchFamily="18" charset="0"/>
                <a:cs typeface="Times New Roman" pitchFamily="18" charset="0"/>
              </a:rPr>
              <a:t>System.getTimeMillis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(…)</a:t>
            </a: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   for (i=0;i&lt;10000;i++)</a:t>
            </a: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       caller = </a:t>
            </a:r>
            <a:r>
              <a:rPr lang="en-US" altLang="zh-TW" dirty="0" err="1" smtClean="0">
                <a:latin typeface="Times New Roman" pitchFamily="18" charset="0"/>
                <a:cs typeface="Times New Roman" pitchFamily="18" charset="0"/>
              </a:rPr>
              <a:t>getCaller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()</a:t>
            </a:r>
          </a:p>
          <a:p>
            <a:r>
              <a:rPr lang="en-US" altLang="zh-TW" dirty="0" err="1" smtClean="0">
                <a:latin typeface="Times New Roman" pitchFamily="18" charset="0"/>
                <a:cs typeface="Times New Roman" pitchFamily="18" charset="0"/>
              </a:rPr>
              <a:t>System.getTimeMillis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(…)</a:t>
            </a:r>
            <a:endParaRPr lang="en-US" altLang="zh-TW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3762099" y="4437112"/>
            <a:ext cx="2610101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The test case</a:t>
            </a:r>
            <a:endParaRPr lang="en-US" altLang="zh-TW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------------------------</a:t>
            </a:r>
          </a:p>
          <a:p>
            <a:r>
              <a:rPr lang="en-US" altLang="zh-TW" dirty="0" err="1" smtClean="0">
                <a:latin typeface="Times New Roman" pitchFamily="18" charset="0"/>
                <a:cs typeface="Times New Roman" pitchFamily="18" charset="0"/>
              </a:rPr>
              <a:t>System.getTimeMillis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(…)</a:t>
            </a: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   for </a:t>
            </a:r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(i=0;i&lt;10000;i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++)</a:t>
            </a: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       Probe(…, caller, …)</a:t>
            </a:r>
          </a:p>
          <a:p>
            <a:r>
              <a:rPr lang="en-US" altLang="zh-TW" dirty="0" err="1">
                <a:latin typeface="Times New Roman" pitchFamily="18" charset="0"/>
                <a:cs typeface="Times New Roman" pitchFamily="18" charset="0"/>
              </a:rPr>
              <a:t>System.getTimeMillis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(…)</a:t>
            </a:r>
            <a:endParaRPr lang="en-US" altLang="zh-TW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594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9</a:t>
            </a:fld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947795"/>
            <a:ext cx="4122139" cy="187405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349" y="1947795"/>
            <a:ext cx="4122139" cy="1874050"/>
          </a:xfrm>
          <a:prstGeom prst="rect">
            <a:avLst/>
          </a:prstGeom>
        </p:spPr>
      </p:pic>
      <p:cxnSp>
        <p:nvCxnSpPr>
          <p:cNvPr id="8" name="直線單箭頭接點 7"/>
          <p:cNvCxnSpPr/>
          <p:nvPr/>
        </p:nvCxnSpPr>
        <p:spPr>
          <a:xfrm>
            <a:off x="4373659" y="2924944"/>
            <a:ext cx="414365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6226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都會">
  <a:themeElements>
    <a:clrScheme name="都會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都會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都會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28142</TotalTime>
  <Words>892</Words>
  <Application>Microsoft Office PowerPoint</Application>
  <PresentationFormat>如螢幕大小 (4:3)</PresentationFormat>
  <Paragraphs>307</Paragraphs>
  <Slides>14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15" baseType="lpstr">
      <vt:lpstr>都會</vt:lpstr>
      <vt:lpstr>Activity Lifecycle</vt:lpstr>
      <vt:lpstr>Service Lifecycle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GUI (1/3)</vt:lpstr>
      <vt:lpstr>GUI (2/3)</vt:lpstr>
      <vt:lpstr>GUI (3/3)</vt:lpstr>
    </vt:vector>
  </TitlesOfParts>
  <Company>FDZone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Benchmarking Application on Android</dc:title>
  <dc:creator>ox01ox01</dc:creator>
  <cp:lastModifiedBy>Laider</cp:lastModifiedBy>
  <cp:revision>1419</cp:revision>
  <cp:lastPrinted>2010-10-08T02:52:38Z</cp:lastPrinted>
  <dcterms:created xsi:type="dcterms:W3CDTF">2010-07-07T11:52:55Z</dcterms:created>
  <dcterms:modified xsi:type="dcterms:W3CDTF">2011-06-28T08:17:53Z</dcterms:modified>
</cp:coreProperties>
</file>